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39"/>
  </p:notesMasterIdLst>
  <p:sldIdLst>
    <p:sldId id="331" r:id="rId2"/>
    <p:sldId id="370" r:id="rId3"/>
    <p:sldId id="377" r:id="rId4"/>
    <p:sldId id="380" r:id="rId5"/>
    <p:sldId id="381" r:id="rId6"/>
    <p:sldId id="383" r:id="rId7"/>
    <p:sldId id="385" r:id="rId8"/>
    <p:sldId id="388" r:id="rId9"/>
    <p:sldId id="389" r:id="rId10"/>
    <p:sldId id="371" r:id="rId11"/>
    <p:sldId id="391" r:id="rId12"/>
    <p:sldId id="376" r:id="rId13"/>
    <p:sldId id="392" r:id="rId14"/>
    <p:sldId id="361" r:id="rId15"/>
    <p:sldId id="340" r:id="rId16"/>
    <p:sldId id="374" r:id="rId17"/>
    <p:sldId id="365" r:id="rId18"/>
    <p:sldId id="367" r:id="rId19"/>
    <p:sldId id="373" r:id="rId20"/>
    <p:sldId id="369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59" r:id="rId29"/>
    <p:sldId id="348" r:id="rId30"/>
    <p:sldId id="349" r:id="rId31"/>
    <p:sldId id="350" r:id="rId32"/>
    <p:sldId id="351" r:id="rId33"/>
    <p:sldId id="352" r:id="rId34"/>
    <p:sldId id="353" r:id="rId35"/>
    <p:sldId id="355" r:id="rId36"/>
    <p:sldId id="356" r:id="rId37"/>
    <p:sldId id="357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ail" initials="M" lastIdx="2" clrIdx="0">
    <p:extLst/>
  </p:cmAuthor>
  <p:cmAuthor id="2" name="Siraguddin" initials="S" lastIdx="16" clrIdx="1"/>
  <p:cmAuthor id="3" name="05" initials="0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08" autoAdjust="0"/>
    <p:restoredTop sz="96057" autoAdjust="0"/>
  </p:normalViewPr>
  <p:slideViewPr>
    <p:cSldViewPr snapToGrid="0">
      <p:cViewPr varScale="1">
        <p:scale>
          <a:sx n="113" d="100"/>
          <a:sy n="113" d="100"/>
        </p:scale>
        <p:origin x="756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572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494"/>
    </p:cViewPr>
  </p:sorterViewPr>
  <p:notesViewPr>
    <p:cSldViewPr snapToGrid="0"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8C2A9-BF2B-4703-AFB8-EC55BDA16AF1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59FCE-31B2-4CC5-93FE-E35106363A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248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59FCE-31B2-4CC5-93FE-E35106363A0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4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59FCE-31B2-4CC5-93FE-E35106363A0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5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12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447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9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800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67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417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511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10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23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80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60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34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74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40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23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83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77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A703136-D083-43BC-937F-6BB097BFBEAB}" type="datetimeFigureOut">
              <a:rPr lang="ru-RU" smtClean="0"/>
              <a:pPr/>
              <a:t>07.10.2019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90612ED-C989-4D35-84FA-EAD824FF4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409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18" Type="http://schemas.openxmlformats.org/officeDocument/2006/relationships/image" Target="../media/image61.jpeg"/><Relationship Id="rId26" Type="http://schemas.openxmlformats.org/officeDocument/2006/relationships/image" Target="../media/image69.jpeg"/><Relationship Id="rId3" Type="http://schemas.openxmlformats.org/officeDocument/2006/relationships/image" Target="../media/image46.jpeg"/><Relationship Id="rId21" Type="http://schemas.openxmlformats.org/officeDocument/2006/relationships/image" Target="../media/image64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5" Type="http://schemas.openxmlformats.org/officeDocument/2006/relationships/image" Target="../media/image68.jpeg"/><Relationship Id="rId2" Type="http://schemas.openxmlformats.org/officeDocument/2006/relationships/image" Target="../media/image45.jpeg"/><Relationship Id="rId16" Type="http://schemas.openxmlformats.org/officeDocument/2006/relationships/image" Target="../media/image59.jpeg"/><Relationship Id="rId20" Type="http://schemas.openxmlformats.org/officeDocument/2006/relationships/image" Target="../media/image63.jpeg"/><Relationship Id="rId29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24" Type="http://schemas.openxmlformats.org/officeDocument/2006/relationships/image" Target="../media/image67.jpeg"/><Relationship Id="rId5" Type="http://schemas.openxmlformats.org/officeDocument/2006/relationships/image" Target="../media/image48.gif"/><Relationship Id="rId15" Type="http://schemas.openxmlformats.org/officeDocument/2006/relationships/image" Target="../media/image58.jpeg"/><Relationship Id="rId23" Type="http://schemas.openxmlformats.org/officeDocument/2006/relationships/image" Target="../media/image66.jpeg"/><Relationship Id="rId28" Type="http://schemas.openxmlformats.org/officeDocument/2006/relationships/image" Target="../media/image71.jpeg"/><Relationship Id="rId10" Type="http://schemas.openxmlformats.org/officeDocument/2006/relationships/image" Target="../media/image53.jpeg"/><Relationship Id="rId19" Type="http://schemas.openxmlformats.org/officeDocument/2006/relationships/image" Target="../media/image62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gif"/><Relationship Id="rId22" Type="http://schemas.openxmlformats.org/officeDocument/2006/relationships/image" Target="../media/image65.jpeg"/><Relationship Id="rId27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18" Type="http://schemas.openxmlformats.org/officeDocument/2006/relationships/image" Target="../media/image89.jpeg"/><Relationship Id="rId26" Type="http://schemas.openxmlformats.org/officeDocument/2006/relationships/image" Target="../media/image97.jpeg"/><Relationship Id="rId3" Type="http://schemas.openxmlformats.org/officeDocument/2006/relationships/image" Target="../media/image74.jpeg"/><Relationship Id="rId21" Type="http://schemas.openxmlformats.org/officeDocument/2006/relationships/image" Target="../media/image92.jp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88.jpeg"/><Relationship Id="rId25" Type="http://schemas.openxmlformats.org/officeDocument/2006/relationships/image" Target="../media/image96.jpg"/><Relationship Id="rId2" Type="http://schemas.openxmlformats.org/officeDocument/2006/relationships/image" Target="../media/image73.jpeg"/><Relationship Id="rId16" Type="http://schemas.openxmlformats.org/officeDocument/2006/relationships/image" Target="../media/image87.jpeg"/><Relationship Id="rId20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24" Type="http://schemas.openxmlformats.org/officeDocument/2006/relationships/image" Target="../media/image95.jpeg"/><Relationship Id="rId5" Type="http://schemas.openxmlformats.org/officeDocument/2006/relationships/image" Target="../media/image76.jpeg"/><Relationship Id="rId15" Type="http://schemas.openxmlformats.org/officeDocument/2006/relationships/image" Target="../media/image86.jpeg"/><Relationship Id="rId23" Type="http://schemas.openxmlformats.org/officeDocument/2006/relationships/image" Target="../media/image94.jpeg"/><Relationship Id="rId10" Type="http://schemas.openxmlformats.org/officeDocument/2006/relationships/image" Target="../media/image81.jpeg"/><Relationship Id="rId19" Type="http://schemas.openxmlformats.org/officeDocument/2006/relationships/image" Target="../media/image90.jp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Relationship Id="rId22" Type="http://schemas.openxmlformats.org/officeDocument/2006/relationships/image" Target="../media/image93.jpeg"/><Relationship Id="rId27" Type="http://schemas.openxmlformats.org/officeDocument/2006/relationships/image" Target="../media/image9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4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hyperlink" Target="https://ru.wikipedia.org/wiki/XX_%D0%B2%D0%B5%D0%BA" TargetMode="External"/><Relationship Id="rId4" Type="http://schemas.openxmlformats.org/officeDocument/2006/relationships/hyperlink" Target="https://ru.wikipedia.org/wiki/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467" y="1505204"/>
            <a:ext cx="11971866" cy="1037194"/>
          </a:xfrm>
        </p:spPr>
        <p:txBody>
          <a:bodyPr>
            <a:normAutofit fontScale="90000"/>
          </a:bodyPr>
          <a:lstStyle/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 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 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																																																																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  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                      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000" dirty="0" smtClean="0"/>
              <a:t>Министерство </a:t>
            </a:r>
            <a:r>
              <a:rPr lang="ru-RU" sz="1000" dirty="0" smtClean="0"/>
              <a:t>по делам молодежи Республики Дагестан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                                    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> </a:t>
            </a:r>
            <a:r>
              <a:rPr lang="ru-RU" sz="1100" dirty="0" smtClean="0"/>
              <a:t>просветительский </a:t>
            </a:r>
            <a:r>
              <a:rPr lang="ru-RU" sz="1100" dirty="0" smtClean="0"/>
              <a:t>проект </a:t>
            </a:r>
            <a:r>
              <a:rPr lang="ru-RU" sz="1600" dirty="0" smtClean="0"/>
              <a:t>: 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FangSong" panose="02010609060101010101" pitchFamily="49" charset="-122"/>
                <a:cs typeface="LilyUPC" pitchFamily="34" charset="-34"/>
              </a:rPr>
              <a:t>Мирный</a:t>
            </a:r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lyUPC" pitchFamily="34" charset="-34"/>
                <a:ea typeface="FangSong" panose="02010609060101010101" pitchFamily="49" charset="-122"/>
                <a:cs typeface="LilyUPC" pitchFamily="34" charset="-34"/>
              </a:rPr>
              <a:t>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FangSong" panose="02010609060101010101" pitchFamily="49" charset="-122"/>
                <a:cs typeface="LilyUPC" pitchFamily="34" charset="-34"/>
              </a:rPr>
              <a:t> 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FangSong" panose="02010609060101010101" pitchFamily="49" charset="-122"/>
                <a:cs typeface="LilyUPC" pitchFamily="34" charset="-34"/>
              </a:rPr>
              <a:t>Дагестан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9001" y="5126291"/>
            <a:ext cx="10993856" cy="725345"/>
          </a:xfrm>
        </p:spPr>
        <p:txBody>
          <a:bodyPr>
            <a:normAutofit/>
          </a:bodyPr>
          <a:lstStyle/>
          <a:p>
            <a:r>
              <a:rPr lang="ru-RU" sz="1000" cap="none" dirty="0" smtClean="0">
                <a:solidFill>
                  <a:schemeClr val="tx1"/>
                </a:solidFill>
              </a:rPr>
              <a:t>Просвещение </a:t>
            </a:r>
            <a:r>
              <a:rPr lang="ru-RU" sz="1000" cap="none" dirty="0" smtClean="0">
                <a:solidFill>
                  <a:schemeClr val="tx1"/>
                </a:solidFill>
              </a:rPr>
              <a:t>подрастающего </a:t>
            </a:r>
            <a:r>
              <a:rPr lang="ru-RU" sz="1000" cap="none" dirty="0" smtClean="0">
                <a:solidFill>
                  <a:schemeClr val="tx1"/>
                </a:solidFill>
              </a:rPr>
              <a:t>поколения</a:t>
            </a:r>
            <a:r>
              <a:rPr lang="en-US" sz="1000" cap="none" dirty="0" smtClean="0">
                <a:solidFill>
                  <a:schemeClr val="tx1"/>
                </a:solidFill>
              </a:rPr>
              <a:t> </a:t>
            </a:r>
            <a:r>
              <a:rPr lang="ru-RU" sz="1000" cap="none" dirty="0" smtClean="0">
                <a:solidFill>
                  <a:schemeClr val="tx1"/>
                </a:solidFill>
              </a:rPr>
              <a:t>на основе историко-культурного </a:t>
            </a:r>
            <a:r>
              <a:rPr lang="ru-RU" sz="1000" cap="none" dirty="0" smtClean="0">
                <a:solidFill>
                  <a:schemeClr val="tx1"/>
                </a:solidFill>
              </a:rPr>
              <a:t>наследия  </a:t>
            </a:r>
          </a:p>
          <a:p>
            <a:r>
              <a:rPr lang="ru-RU" sz="1000" cap="none" dirty="0" smtClean="0">
                <a:solidFill>
                  <a:schemeClr val="tx1"/>
                </a:solidFill>
              </a:rPr>
              <a:t>   Республики Дагестан. Профилактика радикальных проявлений в молодежной </a:t>
            </a:r>
            <a:r>
              <a:rPr lang="ru-RU" sz="1000" cap="none" dirty="0" smtClean="0">
                <a:solidFill>
                  <a:schemeClr val="tx1"/>
                </a:solidFill>
              </a:rPr>
              <a:t>среде</a:t>
            </a:r>
            <a:endParaRPr lang="ru-RU" sz="1000" cap="none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90171" y="5895586"/>
            <a:ext cx="28567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2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4ebTmim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46440" y="173689"/>
            <a:ext cx="418977" cy="4189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08" y="2369526"/>
            <a:ext cx="3715039" cy="250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8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042" y="2344581"/>
            <a:ext cx="10397676" cy="1400530"/>
          </a:xfrm>
        </p:spPr>
        <p:txBody>
          <a:bodyPr/>
          <a:lstStyle/>
          <a:p>
            <a:r>
              <a:rPr lang="ru-RU" sz="2000" dirty="0" smtClean="0"/>
              <a:t>10. Именно  </a:t>
            </a:r>
            <a:r>
              <a:rPr lang="ru-RU" sz="2000" b="1" dirty="0" smtClean="0"/>
              <a:t>знание истории</a:t>
            </a:r>
            <a:r>
              <a:rPr lang="ru-RU" sz="2000" dirty="0" smtClean="0"/>
              <a:t> своего </a:t>
            </a:r>
            <a:r>
              <a:rPr lang="ru-RU" sz="2000" b="1" dirty="0" smtClean="0"/>
              <a:t>рода, местности, края, страны формируют </a:t>
            </a:r>
            <a:r>
              <a:rPr lang="ru-RU" sz="2000" dirty="0" smtClean="0"/>
              <a:t>в нас </a:t>
            </a:r>
            <a:r>
              <a:rPr lang="ru-RU" sz="2000" b="1" dirty="0" smtClean="0"/>
              <a:t>образ</a:t>
            </a:r>
            <a:r>
              <a:rPr lang="ru-RU" sz="2000" dirty="0" smtClean="0"/>
              <a:t> и </a:t>
            </a:r>
            <a:r>
              <a:rPr lang="ru-RU" sz="2000" b="1" dirty="0" smtClean="0"/>
              <a:t>понимание</a:t>
            </a:r>
            <a:r>
              <a:rPr lang="ru-RU" sz="2000" dirty="0" smtClean="0"/>
              <a:t> своей </a:t>
            </a:r>
            <a:r>
              <a:rPr lang="ru-RU" sz="2000" b="1" dirty="0" smtClean="0"/>
              <a:t>культурной</a:t>
            </a:r>
            <a:r>
              <a:rPr lang="ru-RU" sz="2000" dirty="0" smtClean="0"/>
              <a:t> особенности в контексте </a:t>
            </a:r>
            <a:r>
              <a:rPr lang="ru-RU" sz="2000" b="1" dirty="0" smtClean="0"/>
              <a:t>общероссийской и мировой  культуры</a:t>
            </a:r>
            <a:r>
              <a:rPr lang="ru-RU" sz="2000" dirty="0" smtClean="0"/>
              <a:t>, определяют нам </a:t>
            </a:r>
            <a:r>
              <a:rPr lang="ru-RU" sz="2000" b="1" dirty="0" smtClean="0"/>
              <a:t>ориентиры,</a:t>
            </a:r>
            <a:r>
              <a:rPr lang="ru-RU" sz="2000" dirty="0" smtClean="0"/>
              <a:t> чувство </a:t>
            </a:r>
            <a:r>
              <a:rPr lang="ru-RU" sz="2000" b="1" dirty="0" smtClean="0"/>
              <a:t>достоинства</a:t>
            </a:r>
            <a:r>
              <a:rPr lang="ru-RU" sz="2000" dirty="0" smtClean="0"/>
              <a:t> и </a:t>
            </a:r>
            <a:r>
              <a:rPr lang="ru-RU" sz="2000" b="1" dirty="0" smtClean="0"/>
              <a:t>уверенности</a:t>
            </a:r>
            <a:r>
              <a:rPr lang="ru-RU" sz="2000" dirty="0" smtClean="0"/>
              <a:t> </a:t>
            </a:r>
            <a:r>
              <a:rPr lang="ru-RU" sz="2000" b="1" dirty="0" smtClean="0"/>
              <a:t>в завтрашнем </a:t>
            </a:r>
            <a:r>
              <a:rPr lang="ru-RU" sz="2000" dirty="0" smtClean="0"/>
              <a:t>дне…</a:t>
            </a:r>
            <a:endParaRPr lang="ru-RU" sz="2000" dirty="0"/>
          </a:p>
        </p:txBody>
      </p:sp>
      <p:pic>
        <p:nvPicPr>
          <p:cNvPr id="4" name="Рисунок 3" descr="4ebTmim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304029">
            <a:off x="561850" y="4855160"/>
            <a:ext cx="1555954" cy="105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Рисунок 46" descr="Karachay_patriarchs_in_the_19th_centu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96469">
            <a:off x="262154" y="2184322"/>
            <a:ext cx="1020323" cy="778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 descr="1505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51585">
            <a:off x="5825393" y="1601852"/>
            <a:ext cx="1421800" cy="1077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 descr="clip_image0011_thum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20" y="837803"/>
            <a:ext cx="1474539" cy="2021047"/>
          </a:xfrm>
          <a:prstGeom prst="rect">
            <a:avLst/>
          </a:prstGeom>
        </p:spPr>
      </p:pic>
      <p:pic>
        <p:nvPicPr>
          <p:cNvPr id="49" name="Рисунок 48" descr="qwNVrSvf8V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494142">
            <a:off x="2966033" y="5509503"/>
            <a:ext cx="1313405" cy="951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 descr="рпррпр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644" y="1008123"/>
            <a:ext cx="1526294" cy="1888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Рисунок 43" descr="7kHdvcJvUX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514952">
            <a:off x="9552815" y="4752464"/>
            <a:ext cx="1303503" cy="93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Рисунок 49" descr="qxDWQtoP7M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638571">
            <a:off x="9883616" y="3607664"/>
            <a:ext cx="2045862" cy="885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4949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67906" y="4427737"/>
            <a:ext cx="1746700" cy="1815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Рисунок 44" descr="656a7140956c4f32a9280ab7a93f0043_L-300x18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503497">
            <a:off x="10099831" y="1677159"/>
            <a:ext cx="1236030" cy="778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00014102400320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0682" y="690354"/>
            <a:ext cx="1773621" cy="236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 descr="foto1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2760" y="3041940"/>
            <a:ext cx="2348600" cy="279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2e84b143460299f4dfd803c13bc20aac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1978" y="2440196"/>
            <a:ext cx="1667615" cy="232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Рисунок 41" descr="images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872055">
            <a:off x="1705871" y="4456440"/>
            <a:ext cx="1055906" cy="780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 descr="images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78579">
            <a:off x="3689691" y="5142341"/>
            <a:ext cx="1393209" cy="1030228"/>
          </a:xfrm>
          <a:prstGeom prst="rect">
            <a:avLst/>
          </a:prstGeom>
        </p:spPr>
      </p:pic>
      <p:pic>
        <p:nvPicPr>
          <p:cNvPr id="57" name="Рисунок 56" descr="MW94QicekdU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4022" y="2853032"/>
            <a:ext cx="1721589" cy="2207167"/>
          </a:xfrm>
          <a:prstGeom prst="rect">
            <a:avLst/>
          </a:prstGeom>
        </p:spPr>
      </p:pic>
      <p:pic>
        <p:nvPicPr>
          <p:cNvPr id="56" name="Рисунок 55" descr="eu8a7LoZxkw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3301" y="2869568"/>
            <a:ext cx="1454241" cy="2044577"/>
          </a:xfrm>
          <a:prstGeom prst="rect">
            <a:avLst/>
          </a:prstGeom>
        </p:spPr>
      </p:pic>
      <p:pic>
        <p:nvPicPr>
          <p:cNvPr id="51" name="Рисунок 50" descr="B-M1xdSgeyg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1766" y="4734508"/>
            <a:ext cx="1754887" cy="1894348"/>
          </a:xfrm>
          <a:prstGeom prst="rect">
            <a:avLst/>
          </a:prstGeom>
        </p:spPr>
      </p:pic>
      <p:pic>
        <p:nvPicPr>
          <p:cNvPr id="43" name="Рисунок 42" descr="tRbVuhQPDsM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1666519">
            <a:off x="9428094" y="5810790"/>
            <a:ext cx="1048643" cy="723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Рисунок 45" descr="uFGnIkKBdAI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2091884">
            <a:off x="5802067" y="3207006"/>
            <a:ext cx="860532" cy="953690"/>
          </a:xfrm>
          <a:prstGeom prst="rect">
            <a:avLst/>
          </a:prstGeom>
        </p:spPr>
      </p:pic>
      <p:pic>
        <p:nvPicPr>
          <p:cNvPr id="38" name="Рисунок 37" descr="146332_900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1232592">
            <a:off x="6537000" y="4585212"/>
            <a:ext cx="1125169" cy="842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 descr="kehXSQh40NQ.jp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43454" y="1274741"/>
            <a:ext cx="1644827" cy="1954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images (3)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45751" y="4465285"/>
            <a:ext cx="1544623" cy="2088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1394" y="0"/>
            <a:ext cx="2802791" cy="459656"/>
          </a:xfrm>
        </p:spPr>
        <p:txBody>
          <a:bodyPr>
            <a:normAutofit fontScale="90000"/>
          </a:bodyPr>
          <a:lstStyle/>
          <a:p>
            <a:endParaRPr lang="ru-RU" dirty="0"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59420" y="211070"/>
            <a:ext cx="8623738" cy="7979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Century Gothic" pitchFamily="34" charset="0"/>
              </a:rPr>
              <a:t>           </a:t>
            </a:r>
            <a:r>
              <a:rPr lang="ru-RU" dirty="0" smtClean="0">
                <a:latin typeface="Century Gothic" pitchFamily="34" charset="0"/>
              </a:rPr>
              <a:t>Образ </a:t>
            </a:r>
            <a:r>
              <a:rPr lang="ru-RU" b="1" dirty="0" smtClean="0">
                <a:latin typeface="Century Gothic" pitchFamily="34" charset="0"/>
              </a:rPr>
              <a:t>Дагестана</a:t>
            </a:r>
            <a:r>
              <a:rPr lang="ru-RU" dirty="0" smtClean="0">
                <a:latin typeface="Century Gothic" pitchFamily="34" charset="0"/>
              </a:rPr>
              <a:t> в нашей памяти…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13" name="Рисунок 12" descr="2796_big.jp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771289" y="2560615"/>
            <a:ext cx="1557029" cy="2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571ba7ce299edc6e259b7308135dd9f7.jp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49320" y="4017886"/>
            <a:ext cx="1859103" cy="2447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скачанные файлы.jp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32745" y="2157198"/>
            <a:ext cx="1673739" cy="1785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Рисунок 51" descr="09-0-00.jp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96389" y="1138809"/>
            <a:ext cx="1569421" cy="1766969"/>
          </a:xfrm>
          <a:prstGeom prst="rect">
            <a:avLst/>
          </a:prstGeom>
        </p:spPr>
      </p:pic>
      <p:pic>
        <p:nvPicPr>
          <p:cNvPr id="54" name="Рисунок 53" descr="жжждд.jp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89988" y="4581493"/>
            <a:ext cx="1600808" cy="1835072"/>
          </a:xfrm>
          <a:prstGeom prst="rect">
            <a:avLst/>
          </a:prstGeom>
        </p:spPr>
      </p:pic>
      <p:pic>
        <p:nvPicPr>
          <p:cNvPr id="34" name="Рисунок 33" descr="irchi_kazak.jp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097262" y="2343568"/>
            <a:ext cx="1566048" cy="217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5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16" y="1598054"/>
            <a:ext cx="9404723" cy="140053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12.на </a:t>
            </a:r>
            <a:r>
              <a:rPr lang="ru-RU" sz="2000" b="1" dirty="0" smtClean="0"/>
              <a:t>одной памяти предыдущих лет</a:t>
            </a:r>
            <a:r>
              <a:rPr lang="ru-RU" sz="2000" dirty="0" smtClean="0"/>
              <a:t> нам будет </a:t>
            </a:r>
            <a:r>
              <a:rPr lang="ru-RU" sz="2000" b="1" dirty="0" smtClean="0"/>
              <a:t>тяжело двигаться </a:t>
            </a:r>
            <a:r>
              <a:rPr lang="ru-RU" sz="2000" dirty="0" smtClean="0"/>
              <a:t>вперед и вести за собой младшее поколение, поэтому нужны </a:t>
            </a:r>
            <a:r>
              <a:rPr lang="ru-RU" sz="2000" b="1" dirty="0" smtClean="0"/>
              <a:t>и современные пример</a:t>
            </a:r>
            <a:r>
              <a:rPr lang="ru-RU" sz="2000" dirty="0" smtClean="0"/>
              <a:t>ы 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03312" y="4603531"/>
            <a:ext cx="8946541" cy="164486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 descr="258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79965" y="4699929"/>
            <a:ext cx="1492421" cy="994947"/>
          </a:xfrm>
          <a:prstGeom prst="rect">
            <a:avLst/>
          </a:prstGeom>
        </p:spPr>
      </p:pic>
      <p:pic>
        <p:nvPicPr>
          <p:cNvPr id="31" name="Рисунок 30" descr="IMG-20150721-WA0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0565" y="1295432"/>
            <a:ext cx="1225272" cy="826703"/>
          </a:xfrm>
          <a:prstGeom prst="rect">
            <a:avLst/>
          </a:prstGeom>
        </p:spPr>
      </p:pic>
      <p:pic>
        <p:nvPicPr>
          <p:cNvPr id="22" name="Рисунок 21" descr="12019823_1502847380027503_145494642031301159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3242" y="3776024"/>
            <a:ext cx="1077830" cy="673119"/>
          </a:xfrm>
          <a:prstGeom prst="rect">
            <a:avLst/>
          </a:prstGeom>
        </p:spPr>
      </p:pic>
      <p:pic>
        <p:nvPicPr>
          <p:cNvPr id="28" name="Рисунок 27" descr="Скриншот 2015-08-13 15.25.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25714" y="1144474"/>
            <a:ext cx="1500779" cy="1113963"/>
          </a:xfrm>
          <a:prstGeom prst="rect">
            <a:avLst/>
          </a:prstGeom>
        </p:spPr>
      </p:pic>
      <p:pic>
        <p:nvPicPr>
          <p:cNvPr id="29" name="Рисунок 28" descr="Скриншот 2015-08-13 15.27.5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29227" y="1062338"/>
            <a:ext cx="1487113" cy="1103963"/>
          </a:xfrm>
          <a:prstGeom prst="rect">
            <a:avLst/>
          </a:prstGeom>
        </p:spPr>
      </p:pic>
      <p:pic>
        <p:nvPicPr>
          <p:cNvPr id="17" name="Рисунок 16" descr="11924237_722291904559251_5752970791314731771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9342" y="5806208"/>
            <a:ext cx="1374408" cy="916272"/>
          </a:xfrm>
          <a:prstGeom prst="rect">
            <a:avLst/>
          </a:prstGeom>
        </p:spPr>
      </p:pic>
      <p:pic>
        <p:nvPicPr>
          <p:cNvPr id="14" name="Рисунок 13" descr="11917683_722292157892559_5176479283732453728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95597" y="5736671"/>
            <a:ext cx="1105467" cy="736977"/>
          </a:xfrm>
          <a:prstGeom prst="rect">
            <a:avLst/>
          </a:prstGeom>
        </p:spPr>
      </p:pic>
      <p:pic>
        <p:nvPicPr>
          <p:cNvPr id="24" name="Рисунок 23" descr="abc20d42e1c17ea7e3073bed2327363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58041" y="1309432"/>
            <a:ext cx="1322330" cy="668741"/>
          </a:xfrm>
          <a:prstGeom prst="rect">
            <a:avLst/>
          </a:prstGeom>
        </p:spPr>
      </p:pic>
      <p:pic>
        <p:nvPicPr>
          <p:cNvPr id="18" name="Рисунок 17" descr="11952005_722291624559279_8377551101691588851_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147686" y="5641873"/>
            <a:ext cx="932601" cy="621734"/>
          </a:xfrm>
          <a:prstGeom prst="rect">
            <a:avLst/>
          </a:prstGeom>
        </p:spPr>
      </p:pic>
      <p:pic>
        <p:nvPicPr>
          <p:cNvPr id="15" name="Рисунок 14" descr="11919541_722291824559259_3226762069632087294_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08507" y="1295432"/>
            <a:ext cx="1589832" cy="1128063"/>
          </a:xfrm>
          <a:prstGeom prst="rect">
            <a:avLst/>
          </a:prstGeom>
        </p:spPr>
      </p:pic>
      <p:pic>
        <p:nvPicPr>
          <p:cNvPr id="21" name="Рисунок 20" descr="7ffc30111cd2145a2d4c39d4b935cc5b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694163" y="1123989"/>
            <a:ext cx="1371604" cy="1073758"/>
          </a:xfrm>
          <a:prstGeom prst="rect">
            <a:avLst/>
          </a:prstGeom>
        </p:spPr>
      </p:pic>
      <p:pic>
        <p:nvPicPr>
          <p:cNvPr id="23" name="Рисунок 22" descr="12019845_956071631101618_5394428967704967512_n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74576" y="3125326"/>
            <a:ext cx="1965274" cy="1965274"/>
          </a:xfrm>
          <a:prstGeom prst="rect">
            <a:avLst/>
          </a:prstGeom>
        </p:spPr>
      </p:pic>
      <p:pic>
        <p:nvPicPr>
          <p:cNvPr id="25" name="Рисунок 24" descr="Русл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890482" y="1542266"/>
            <a:ext cx="1019863" cy="962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348" y="946266"/>
            <a:ext cx="9774621" cy="445906"/>
          </a:xfrm>
        </p:spPr>
        <p:txBody>
          <a:bodyPr>
            <a:normAutofit fontScale="90000"/>
          </a:bodyPr>
          <a:lstStyle/>
          <a:p>
            <a:r>
              <a:rPr lang="ru-RU" sz="1800" cap="none" dirty="0" smtClean="0">
                <a:latin typeface="Century Gothic" pitchFamily="34" charset="0"/>
              </a:rPr>
              <a:t>В каждое столетие в Дагестане рождаются </a:t>
            </a:r>
            <a:r>
              <a:rPr lang="ru-RU" sz="1800" b="1" cap="none" dirty="0" smtClean="0">
                <a:latin typeface="Century Gothic" pitchFamily="34" charset="0"/>
              </a:rPr>
              <a:t>достойные </a:t>
            </a:r>
            <a:br>
              <a:rPr lang="ru-RU" sz="1800" b="1" cap="none" dirty="0" smtClean="0">
                <a:latin typeface="Century Gothic" pitchFamily="34" charset="0"/>
              </a:rPr>
            </a:br>
            <a:r>
              <a:rPr lang="ru-RU" sz="1800" b="1" cap="none" dirty="0" smtClean="0">
                <a:latin typeface="Century Gothic" pitchFamily="34" charset="0"/>
              </a:rPr>
              <a:t>личности</a:t>
            </a:r>
            <a:r>
              <a:rPr lang="ru-RU" sz="1800" cap="none" dirty="0" smtClean="0">
                <a:latin typeface="Century Gothic" pitchFamily="34" charset="0"/>
              </a:rPr>
              <a:t>, формирующие  </a:t>
            </a:r>
            <a:r>
              <a:rPr lang="ru-RU" sz="1800" b="1" cap="none" dirty="0" smtClean="0">
                <a:latin typeface="Century Gothic" pitchFamily="34" charset="0"/>
              </a:rPr>
              <a:t>достойную  историю </a:t>
            </a:r>
            <a:r>
              <a:rPr lang="ru-RU" sz="1800" cap="none" dirty="0" smtClean="0">
                <a:latin typeface="Century Gothic" pitchFamily="34" charset="0"/>
              </a:rPr>
              <a:t>нашего края  в различных сферах. </a:t>
            </a:r>
            <a:br>
              <a:rPr lang="ru-RU" sz="1800" cap="none" dirty="0" smtClean="0">
                <a:latin typeface="Century Gothic" pitchFamily="34" charset="0"/>
              </a:rPr>
            </a:br>
            <a:r>
              <a:rPr lang="ru-RU" sz="1800" cap="none" dirty="0" smtClean="0">
                <a:latin typeface="Century Gothic" pitchFamily="34" charset="0"/>
              </a:rPr>
              <a:t>Есть подобные примеры  и сегодня среди нас, …</a:t>
            </a:r>
            <a:r>
              <a:rPr lang="ru-RU" sz="2200" b="1" cap="none" dirty="0" smtClean="0">
                <a:latin typeface="Century Gothic" pitchFamily="34" charset="0"/>
              </a:rPr>
              <a:t/>
            </a:r>
            <a:br>
              <a:rPr lang="ru-RU" sz="2200" b="1" cap="none" dirty="0" smtClean="0">
                <a:latin typeface="Century Gothic" pitchFamily="34" charset="0"/>
              </a:rPr>
            </a:br>
            <a:r>
              <a:rPr lang="ru-RU" sz="2200" b="1" cap="none" dirty="0" smtClean="0">
                <a:latin typeface="Century Gothic" pitchFamily="34" charset="0"/>
              </a:rPr>
              <a:t>               </a:t>
            </a:r>
            <a:r>
              <a:rPr lang="ru-RU" sz="2200" cap="none" dirty="0" smtClean="0">
                <a:latin typeface="Century Gothic" pitchFamily="34" charset="0"/>
              </a:rPr>
              <a:t/>
            </a:r>
            <a:br>
              <a:rPr lang="ru-RU" sz="2200" cap="none" dirty="0" smtClean="0">
                <a:latin typeface="Century Gothic" pitchFamily="34" charset="0"/>
              </a:rPr>
            </a:br>
            <a:r>
              <a:rPr lang="ru-RU" sz="2000" cap="none" dirty="0" smtClean="0">
                <a:latin typeface="Century Gothic" pitchFamily="34" charset="0"/>
              </a:rPr>
              <a:t/>
            </a:r>
            <a:br>
              <a:rPr lang="ru-RU" sz="2000" cap="none" dirty="0" smtClean="0">
                <a:latin typeface="Century Gothic" pitchFamily="34" charset="0"/>
              </a:rPr>
            </a:br>
            <a:r>
              <a:rPr lang="ru-RU" sz="2000" cap="none" dirty="0" smtClean="0">
                <a:latin typeface="Century Gothic" pitchFamily="34" charset="0"/>
              </a:rPr>
              <a:t/>
            </a:r>
            <a:br>
              <a:rPr lang="ru-RU" sz="2000" cap="none" dirty="0" smtClean="0">
                <a:latin typeface="Century Gothic" pitchFamily="34" charset="0"/>
              </a:rPr>
            </a:br>
            <a:endParaRPr lang="ru-RU" sz="1400" cap="none" dirty="0">
              <a:latin typeface="Century Gothic" pitchFamily="34" charset="0"/>
            </a:endParaRPr>
          </a:p>
        </p:txBody>
      </p:sp>
      <p:pic>
        <p:nvPicPr>
          <p:cNvPr id="20" name="Содержимое 19" descr="1423555685_20150206_165716.jpg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10090571" y="1719763"/>
            <a:ext cx="1869559" cy="188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644571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30448" y="1986146"/>
            <a:ext cx="2247794" cy="18887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Рисунок 15" descr="maxresdefault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597929" y="2310127"/>
            <a:ext cx="1820218" cy="223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7224045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97471" y="3999326"/>
            <a:ext cx="1466279" cy="1953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9" t="-5956" r="22915" b="5956"/>
          <a:stretch/>
        </p:blipFill>
        <p:spPr>
          <a:xfrm>
            <a:off x="3073514" y="1696451"/>
            <a:ext cx="2116231" cy="2690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r="13173"/>
          <a:stretch/>
        </p:blipFill>
        <p:spPr>
          <a:xfrm>
            <a:off x="9437834" y="2596894"/>
            <a:ext cx="2202757" cy="2050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9" r="7835"/>
          <a:stretch/>
        </p:blipFill>
        <p:spPr>
          <a:xfrm>
            <a:off x="891427" y="2070139"/>
            <a:ext cx="2214472" cy="196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 descr="SadikovShM.jp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52399" y="4078886"/>
            <a:ext cx="2193751" cy="2138482"/>
          </a:xfrm>
          <a:prstGeom prst="rect">
            <a:avLst/>
          </a:prstGeom>
        </p:spPr>
      </p:pic>
      <p:pic>
        <p:nvPicPr>
          <p:cNvPr id="11" name="Рисунок 10" descr="uDLpEjFJKHU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01994" y="3999301"/>
            <a:ext cx="1726944" cy="16129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0" r="20707"/>
          <a:stretch/>
        </p:blipFill>
        <p:spPr>
          <a:xfrm>
            <a:off x="1398848" y="3908581"/>
            <a:ext cx="1570123" cy="16445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0" r="8288" b="9013"/>
          <a:stretch/>
        </p:blipFill>
        <p:spPr>
          <a:xfrm>
            <a:off x="8076103" y="4521998"/>
            <a:ext cx="2204968" cy="19531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7"/>
          <a:stretch/>
        </p:blipFill>
        <p:spPr>
          <a:xfrm>
            <a:off x="1099512" y="5197403"/>
            <a:ext cx="1422893" cy="127624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99" b="26455"/>
          <a:stretch/>
        </p:blipFill>
        <p:spPr>
          <a:xfrm>
            <a:off x="249172" y="3125326"/>
            <a:ext cx="1089091" cy="203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539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697" y="2218456"/>
            <a:ext cx="10263352" cy="1218427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14.Все же, к сожалению</a:t>
            </a:r>
            <a:r>
              <a:rPr lang="ru-RU" sz="2000" b="1" dirty="0" smtClean="0"/>
              <a:t>, реалии </a:t>
            </a:r>
            <a:r>
              <a:rPr lang="ru-RU" sz="2000" dirty="0" smtClean="0"/>
              <a:t>сегодняшней</a:t>
            </a:r>
            <a:r>
              <a:rPr lang="ru-RU" sz="2000" b="1" dirty="0" smtClean="0"/>
              <a:t>  жизни не </a:t>
            </a:r>
            <a:r>
              <a:rPr lang="ru-RU" sz="2000" dirty="0" smtClean="0"/>
              <a:t>совсем</a:t>
            </a:r>
            <a:r>
              <a:rPr lang="ru-RU" sz="2000" b="1" dirty="0" smtClean="0"/>
              <a:t> радужны, </a:t>
            </a:r>
            <a:r>
              <a:rPr lang="ru-RU" sz="2000" dirty="0" smtClean="0"/>
              <a:t>и несмотря на такое наследие, возможности и перспективу, мы </a:t>
            </a:r>
            <a:r>
              <a:rPr lang="ru-RU" sz="2000" b="1" dirty="0" smtClean="0"/>
              <a:t>наблюдаем вокруг себя </a:t>
            </a:r>
            <a:r>
              <a:rPr lang="ru-RU" sz="2000" dirty="0" smtClean="0"/>
              <a:t>все </a:t>
            </a:r>
            <a:r>
              <a:rPr lang="ru-RU" sz="2000" b="1" dirty="0" smtClean="0"/>
              <a:t>новые</a:t>
            </a:r>
            <a:r>
              <a:rPr lang="ru-RU" sz="2000" dirty="0" smtClean="0"/>
              <a:t> и новые </a:t>
            </a:r>
            <a:r>
              <a:rPr lang="ru-RU" sz="2000" b="1" dirty="0" smtClean="0"/>
              <a:t>угрозы </a:t>
            </a:r>
            <a:r>
              <a:rPr lang="ru-RU" sz="2000" dirty="0" smtClean="0"/>
              <a:t>современности. В определенных случаях не просто наблюдаем, а становимся даже жертвами.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03312" y="4524703"/>
            <a:ext cx="8946541" cy="17236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4ebTmim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aucasus_borders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448" y="2070288"/>
            <a:ext cx="6694383" cy="455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387" y="537756"/>
            <a:ext cx="9831000" cy="1265405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15. Имея </a:t>
            </a:r>
            <a:r>
              <a:rPr lang="ru-RU" sz="2000" dirty="0"/>
              <a:t>такое достояние, все же существует  риск потери наших </a:t>
            </a:r>
            <a:r>
              <a:rPr lang="ru-RU" sz="2000" dirty="0" smtClean="0"/>
              <a:t>ценностей, поскольку </a:t>
            </a:r>
            <a:r>
              <a:rPr lang="ru-RU" sz="2000" b="1" dirty="0" smtClean="0"/>
              <a:t>Дагестан,</a:t>
            </a:r>
            <a:r>
              <a:rPr lang="ru-RU" sz="2000" dirty="0" smtClean="0"/>
              <a:t> как и весь </a:t>
            </a:r>
            <a:r>
              <a:rPr lang="ru-RU" sz="2000" b="1" dirty="0" smtClean="0"/>
              <a:t>Кавказ,</a:t>
            </a:r>
            <a:r>
              <a:rPr lang="ru-RU" sz="2000" dirty="0" smtClean="0"/>
              <a:t> находится </a:t>
            </a:r>
            <a:r>
              <a:rPr lang="ru-RU" sz="2000" dirty="0"/>
              <a:t>в поле </a:t>
            </a:r>
            <a:r>
              <a:rPr lang="ru-RU" sz="2000" b="1" dirty="0" smtClean="0"/>
              <a:t>геополитических интересов </a:t>
            </a:r>
            <a:r>
              <a:rPr lang="ru-RU" sz="2000" dirty="0" smtClean="0"/>
              <a:t>мировых держав.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    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400" dirty="0" smtClean="0"/>
              <a:t>Причины: </a:t>
            </a:r>
            <a:r>
              <a:rPr lang="ru-RU" sz="1400" dirty="0"/>
              <a:t>«Шелковый путь» из </a:t>
            </a:r>
            <a:r>
              <a:rPr lang="ru-RU" sz="1400" dirty="0" smtClean="0"/>
              <a:t>Азии в Европу, пролегавший через территорию Дагестана, и возможность владения двумя морями - Черным и Каспийским.</a:t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800" dirty="0"/>
          </a:p>
        </p:txBody>
      </p:sp>
      <p:pic>
        <p:nvPicPr>
          <p:cNvPr id="3" name="Рисунок 2" descr="4ebTmim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686926" y="4039251"/>
            <a:ext cx="141256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Dagestan</a:t>
            </a:r>
            <a:endParaRPr lang="ru-RU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7387" y="2885089"/>
            <a:ext cx="420838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1400" b="1" dirty="0" smtClean="0"/>
          </a:p>
          <a:p>
            <a:endParaRPr lang="ru-RU" sz="1400" dirty="0" smtClean="0"/>
          </a:p>
          <a:p>
            <a:r>
              <a:rPr lang="ru-RU" sz="1400" dirty="0" smtClean="0"/>
              <a:t>Подтверждением </a:t>
            </a:r>
            <a:r>
              <a:rPr lang="ru-RU" sz="1400" dirty="0"/>
              <a:t>может служить тот факт, что </a:t>
            </a:r>
            <a:r>
              <a:rPr lang="ru-RU" sz="1400" b="1" dirty="0"/>
              <a:t>Кавказ</a:t>
            </a:r>
            <a:r>
              <a:rPr lang="ru-RU" sz="1400" dirty="0"/>
              <a:t> объявили зоной своих интересов более </a:t>
            </a:r>
            <a:r>
              <a:rPr lang="ru-RU" sz="1400" b="1" dirty="0"/>
              <a:t>30 государств</a:t>
            </a:r>
            <a:r>
              <a:rPr lang="ru-RU" sz="1400" dirty="0"/>
              <a:t>. </a:t>
            </a:r>
            <a:br>
              <a:rPr lang="ru-RU" sz="1400" dirty="0"/>
            </a:br>
            <a:r>
              <a:rPr lang="ru-RU" sz="1400" dirty="0"/>
              <a:t>   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ru-RU" sz="1400" dirty="0" smtClean="0"/>
              <a:t>Северный </a:t>
            </a:r>
            <a:r>
              <a:rPr lang="ru-RU" sz="1400" dirty="0"/>
              <a:t>Кавказ </a:t>
            </a:r>
            <a:r>
              <a:rPr lang="ru-RU" sz="1400" dirty="0" smtClean="0"/>
              <a:t>в </a:t>
            </a:r>
            <a:r>
              <a:rPr lang="ru-RU" sz="1400" dirty="0"/>
              <a:t>течение последних лет </a:t>
            </a:r>
            <a:r>
              <a:rPr lang="ru-RU" sz="1400" dirty="0" smtClean="0"/>
              <a:t>пытаются сделать источником </a:t>
            </a:r>
            <a:r>
              <a:rPr lang="ru-RU" sz="1400" dirty="0"/>
              <a:t>новых масштабных угроз национальным интересам и </a:t>
            </a:r>
            <a:r>
              <a:rPr lang="ru-RU" sz="1400" dirty="0" smtClean="0"/>
              <a:t>безопасности России.</a:t>
            </a:r>
          </a:p>
          <a:p>
            <a:r>
              <a:rPr lang="en-US" sz="1400" dirty="0" smtClean="0"/>
              <a:t/>
            </a:r>
            <a:br>
              <a:rPr lang="en-US" sz="1400" dirty="0" smtClean="0"/>
            </a:br>
            <a:endParaRPr lang="ru-RU" sz="1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315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280x157-72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17823">
            <a:off x="8660902" y="2181990"/>
            <a:ext cx="2100150" cy="1177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news_film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64804" y="3376261"/>
            <a:ext cx="1997981" cy="149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Zavisimost-individuuma-ot-sotsialnyih-setey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21184">
            <a:off x="1971049" y="2472652"/>
            <a:ext cx="1889954" cy="94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45377" y="1665027"/>
            <a:ext cx="5914480" cy="686756"/>
          </a:xfrm>
        </p:spPr>
        <p:txBody>
          <a:bodyPr>
            <a:normAutofit/>
          </a:bodyPr>
          <a:lstStyle/>
          <a:p>
            <a:r>
              <a:rPr lang="ru-RU" sz="2000" cap="none" dirty="0" smtClean="0">
                <a:latin typeface="Century Gothic" pitchFamily="34" charset="0"/>
              </a:rPr>
              <a:t> </a:t>
            </a:r>
            <a:endParaRPr lang="ru-RU" sz="2000" cap="none" dirty="0"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9916" y="324488"/>
            <a:ext cx="9600748" cy="210340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000" dirty="0" smtClean="0">
                <a:latin typeface="Century Gothic" pitchFamily="34" charset="0"/>
              </a:rPr>
              <a:t>16</a:t>
            </a:r>
            <a:r>
              <a:rPr lang="ru-RU" sz="2400" dirty="0" smtClean="0">
                <a:latin typeface="Century Gothic" pitchFamily="34" charset="0"/>
              </a:rPr>
              <a:t>. В таких угрожающих условиях сегодня молодежь </a:t>
            </a:r>
            <a:r>
              <a:rPr lang="ru-RU" sz="2400" b="1" dirty="0" smtClean="0">
                <a:latin typeface="Century Gothic" pitchFamily="34" charset="0"/>
              </a:rPr>
              <a:t>не </a:t>
            </a:r>
            <a:r>
              <a:rPr lang="ru-RU" sz="2400" dirty="0" smtClean="0">
                <a:latin typeface="Century Gothic" pitchFamily="34" charset="0"/>
              </a:rPr>
              <a:t>достаточно </a:t>
            </a:r>
            <a:r>
              <a:rPr lang="ru-RU" sz="2400" b="1" dirty="0" smtClean="0">
                <a:latin typeface="Century Gothic" pitchFamily="34" charset="0"/>
              </a:rPr>
              <a:t>защищена</a:t>
            </a:r>
            <a:r>
              <a:rPr lang="ru-RU" sz="2400" dirty="0" smtClean="0">
                <a:latin typeface="Century Gothic" pitchFamily="34" charset="0"/>
              </a:rPr>
              <a:t> от мощного </a:t>
            </a:r>
            <a:r>
              <a:rPr lang="ru-RU" sz="2400" b="1" dirty="0" smtClean="0">
                <a:latin typeface="Century Gothic" pitchFamily="34" charset="0"/>
              </a:rPr>
              <a:t>информационного  </a:t>
            </a:r>
            <a:r>
              <a:rPr lang="ru-RU" sz="2400" dirty="0" smtClean="0">
                <a:latin typeface="Century Gothic" pitchFamily="34" charset="0"/>
              </a:rPr>
              <a:t>потока и  всевозможных </a:t>
            </a:r>
            <a:r>
              <a:rPr lang="ru-RU" sz="2400" b="1" dirty="0" smtClean="0">
                <a:latin typeface="Century Gothic" pitchFamily="34" charset="0"/>
              </a:rPr>
              <a:t>ложных идеалов </a:t>
            </a:r>
            <a:r>
              <a:rPr lang="ru-RU" sz="2400" dirty="0" smtClean="0">
                <a:latin typeface="Century Gothic" pitchFamily="34" charset="0"/>
              </a:rPr>
              <a:t>которые внедряются в нашу жизнь через киноиндустрию,  СМИ и Интернет…</a:t>
            </a:r>
          </a:p>
          <a:p>
            <a:pPr>
              <a:buNone/>
            </a:pPr>
            <a:r>
              <a:rPr lang="ru-RU" sz="1900" dirty="0" smtClean="0">
                <a:latin typeface="Century Gothic" pitchFamily="34" charset="0"/>
              </a:rPr>
              <a:t>Ни одно </a:t>
            </a:r>
            <a:r>
              <a:rPr lang="ru-RU" sz="1900" b="1" dirty="0" smtClean="0">
                <a:latin typeface="Century Gothic" pitchFamily="34" charset="0"/>
              </a:rPr>
              <a:t>предыдущее поколение не было </a:t>
            </a:r>
            <a:r>
              <a:rPr lang="ru-RU" sz="1900" dirty="0" smtClean="0">
                <a:latin typeface="Century Gothic" pitchFamily="34" charset="0"/>
              </a:rPr>
              <a:t>в таком </a:t>
            </a:r>
            <a:r>
              <a:rPr lang="ru-RU" sz="1900" b="1" dirty="0" smtClean="0">
                <a:latin typeface="Century Gothic" pitchFamily="34" charset="0"/>
              </a:rPr>
              <a:t>неопределенном</a:t>
            </a:r>
            <a:r>
              <a:rPr lang="ru-RU" sz="1900" dirty="0" smtClean="0">
                <a:latin typeface="Century Gothic" pitchFamily="34" charset="0"/>
              </a:rPr>
              <a:t> и </a:t>
            </a:r>
            <a:r>
              <a:rPr lang="ru-RU" sz="1900" b="1" dirty="0" smtClean="0">
                <a:latin typeface="Century Gothic" pitchFamily="34" charset="0"/>
              </a:rPr>
              <a:t>незащищенном </a:t>
            </a:r>
            <a:r>
              <a:rPr lang="ru-RU" sz="1900" dirty="0" smtClean="0">
                <a:latin typeface="Century Gothic" pitchFamily="34" charset="0"/>
              </a:rPr>
              <a:t>положении. </a:t>
            </a:r>
          </a:p>
          <a:p>
            <a:pPr>
              <a:buNone/>
            </a:pPr>
            <a:r>
              <a:rPr lang="ru-RU" sz="2000" dirty="0" smtClean="0">
                <a:latin typeface="Century Gothic" pitchFamily="34" charset="0"/>
              </a:rPr>
              <a:t>      </a:t>
            </a:r>
          </a:p>
          <a:p>
            <a:endParaRPr lang="ru-RU" dirty="0"/>
          </a:p>
        </p:txBody>
      </p:sp>
      <p:pic>
        <p:nvPicPr>
          <p:cNvPr id="7" name="Рисунок 6" descr="dvsdgbvdsrhfgtjyhjdfgs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24041">
            <a:off x="8584044" y="4643343"/>
            <a:ext cx="2060645" cy="137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0,,18539963_303,0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2437">
            <a:off x="1485023" y="3464978"/>
            <a:ext cx="1873004" cy="105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pres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13944">
            <a:off x="2046719" y="4595009"/>
            <a:ext cx="2533945" cy="148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15.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2920" y="2074461"/>
            <a:ext cx="6766989" cy="3937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4ebTmim1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98270560caf1ce81aa942f3c7d0fe03a.1000x749x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8748" y="1593296"/>
            <a:ext cx="3193852" cy="2395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64" y="1402622"/>
            <a:ext cx="500066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lirika_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05" y="3406831"/>
            <a:ext cx="3735184" cy="302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68" y="2000240"/>
            <a:ext cx="10027920" cy="5486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60" y="357167"/>
            <a:ext cx="10027920" cy="178595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entury Gothic" pitchFamily="34" charset="0"/>
              </a:rPr>
              <a:t>17. Параллельно наносится </a:t>
            </a:r>
            <a:r>
              <a:rPr lang="ru-RU" b="1" dirty="0" smtClean="0">
                <a:latin typeface="Century Gothic" pitchFamily="34" charset="0"/>
              </a:rPr>
              <a:t>психологический, физический и моральный вред </a:t>
            </a:r>
            <a:r>
              <a:rPr lang="ru-RU" dirty="0" smtClean="0">
                <a:latin typeface="Century Gothic" pitchFamily="34" charset="0"/>
              </a:rPr>
              <a:t>посредством </a:t>
            </a:r>
            <a:r>
              <a:rPr lang="ru-RU" b="1" dirty="0" smtClean="0">
                <a:latin typeface="Century Gothic" pitchFamily="34" charset="0"/>
              </a:rPr>
              <a:t>распространения</a:t>
            </a:r>
            <a:r>
              <a:rPr lang="ru-RU" dirty="0" smtClean="0">
                <a:latin typeface="Century Gothic" pitchFamily="34" charset="0"/>
              </a:rPr>
              <a:t> </a:t>
            </a:r>
            <a:r>
              <a:rPr lang="ru-RU" sz="2000" dirty="0" smtClean="0">
                <a:latin typeface="Century Gothic" pitchFamily="34" charset="0"/>
              </a:rPr>
              <a:t> энергетических </a:t>
            </a:r>
            <a:r>
              <a:rPr lang="ru-RU" sz="2000" b="0" dirty="0" smtClean="0">
                <a:latin typeface="Century Gothic" pitchFamily="34" charset="0"/>
              </a:rPr>
              <a:t>напитков, </a:t>
            </a:r>
            <a:r>
              <a:rPr lang="ru-RU" sz="2000" dirty="0" smtClean="0">
                <a:latin typeface="Century Gothic" pitchFamily="34" charset="0"/>
              </a:rPr>
              <a:t>курительных</a:t>
            </a:r>
            <a:r>
              <a:rPr lang="ru-RU" sz="2000" b="0" dirty="0" smtClean="0">
                <a:latin typeface="Century Gothic" pitchFamily="34" charset="0"/>
              </a:rPr>
              <a:t> смесей, синтетических </a:t>
            </a:r>
            <a:r>
              <a:rPr lang="ru-RU" sz="2000" b="1" dirty="0" smtClean="0">
                <a:latin typeface="Century Gothic" pitchFamily="34" charset="0"/>
              </a:rPr>
              <a:t>наркотиков, алкоголи </a:t>
            </a:r>
            <a:r>
              <a:rPr lang="ru-RU" sz="2000" dirty="0" smtClean="0">
                <a:latin typeface="Century Gothic" pitchFamily="34" charset="0"/>
              </a:rPr>
              <a:t>и т д</a:t>
            </a:r>
            <a:r>
              <a:rPr lang="ru-RU" sz="2000" b="0" dirty="0" smtClean="0">
                <a:latin typeface="Century Gothic" pitchFamily="34" charset="0"/>
              </a:rPr>
              <a:t>…</a:t>
            </a:r>
            <a:endParaRPr lang="ru-RU" sz="2000" b="0" dirty="0"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869" y="3405352"/>
            <a:ext cx="6284675" cy="3127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2" y="1698722"/>
            <a:ext cx="3034897" cy="2276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energeticheskie_napitki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4309" y="3811802"/>
            <a:ext cx="4598784" cy="2809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4ebTmim1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346" y="610373"/>
            <a:ext cx="9404723" cy="1400530"/>
          </a:xfrm>
        </p:spPr>
        <p:txBody>
          <a:bodyPr/>
          <a:lstStyle/>
          <a:p>
            <a:r>
              <a:rPr lang="ru-RU" sz="2000" cap="none" dirty="0" smtClean="0">
                <a:solidFill>
                  <a:schemeClr val="tx1"/>
                </a:solidFill>
                <a:latin typeface="Century Gothic" pitchFamily="34" charset="0"/>
              </a:rPr>
              <a:t>18. </a:t>
            </a:r>
            <a:r>
              <a:rPr lang="ru-RU" sz="2000" b="1" cap="none" dirty="0" smtClean="0">
                <a:solidFill>
                  <a:schemeClr val="tx1"/>
                </a:solidFill>
                <a:latin typeface="Century Gothic" pitchFamily="34" charset="0"/>
              </a:rPr>
              <a:t>Последствия губительны </a:t>
            </a:r>
            <a:r>
              <a:rPr lang="ru-RU" sz="2000" cap="none" dirty="0" smtClean="0">
                <a:solidFill>
                  <a:schemeClr val="tx1"/>
                </a:solidFill>
                <a:latin typeface="Century Gothic" pitchFamily="34" charset="0"/>
              </a:rPr>
              <a:t>и нет </a:t>
            </a:r>
            <a:r>
              <a:rPr lang="ru-RU" sz="2000" b="1" cap="none" dirty="0" smtClean="0">
                <a:solidFill>
                  <a:schemeClr val="tx1"/>
                </a:solidFill>
                <a:latin typeface="Century Gothic" pitchFamily="34" charset="0"/>
              </a:rPr>
              <a:t>никакой перспективы</a:t>
            </a:r>
            <a:r>
              <a:rPr lang="ru-RU" sz="2000" cap="none" dirty="0" smtClean="0">
                <a:solidFill>
                  <a:schemeClr val="tx1"/>
                </a:solidFill>
                <a:latin typeface="Century Gothic" pitchFamily="34" charset="0"/>
              </a:rPr>
              <a:t> в будущем- </a:t>
            </a:r>
            <a:r>
              <a:rPr lang="ru-RU" sz="2000" b="1" cap="none" dirty="0" smtClean="0">
                <a:solidFill>
                  <a:schemeClr val="tx1"/>
                </a:solidFill>
                <a:latin typeface="Century Gothic" pitchFamily="34" charset="0"/>
              </a:rPr>
              <a:t>ни здоровья, ни семьи, ни карьеры…</a:t>
            </a:r>
            <a:r>
              <a:rPr lang="ru-RU" sz="2000" cap="none" dirty="0" smtClean="0">
                <a:solidFill>
                  <a:schemeClr val="tx1"/>
                </a:solidFill>
                <a:latin typeface="Century Gothic" pitchFamily="34" charset="0"/>
              </a:rPr>
              <a:t>…</a:t>
            </a:r>
            <a:endParaRPr lang="ru-RU" sz="2000" cap="none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2" y="1748477"/>
            <a:ext cx="4484967" cy="2571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14" y="2301767"/>
            <a:ext cx="6240693" cy="430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ebTmim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386" y="1745491"/>
            <a:ext cx="9404723" cy="1400530"/>
          </a:xfrm>
        </p:spPr>
        <p:txBody>
          <a:bodyPr/>
          <a:lstStyle/>
          <a:p>
            <a:r>
              <a:rPr lang="ru-RU" sz="2000" dirty="0" smtClean="0"/>
              <a:t>19. Но есть еще более опасные, глобальные </a:t>
            </a:r>
            <a:r>
              <a:rPr lang="ru-RU" sz="2000" b="1" dirty="0" smtClean="0"/>
              <a:t>угрозы</a:t>
            </a:r>
            <a:r>
              <a:rPr lang="ru-RU" sz="2000" dirty="0" smtClean="0"/>
              <a:t>, определения и </a:t>
            </a:r>
            <a:r>
              <a:rPr lang="ru-RU" sz="2000" b="1" dirty="0" smtClean="0"/>
              <a:t>причины </a:t>
            </a:r>
            <a:r>
              <a:rPr lang="ru-RU" sz="2000" dirty="0" smtClean="0"/>
              <a:t>возникновения которых до сих пор </a:t>
            </a:r>
            <a:r>
              <a:rPr lang="ru-RU" sz="2000" b="1" dirty="0" smtClean="0"/>
              <a:t>выясняются</a:t>
            </a:r>
            <a:r>
              <a:rPr lang="ru-RU" sz="2000" dirty="0" smtClean="0"/>
              <a:t> учеными. </a:t>
            </a:r>
            <a:br>
              <a:rPr lang="ru-RU" sz="2000" dirty="0" smtClean="0"/>
            </a:br>
            <a:r>
              <a:rPr lang="ru-RU" sz="2000" dirty="0" smtClean="0"/>
              <a:t>Попробуем и мы ознакомиться и разобраться в их причинах…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03312" y="5092262"/>
            <a:ext cx="8946541" cy="115613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324" y="2218456"/>
            <a:ext cx="5155599" cy="1400530"/>
          </a:xfrm>
        </p:spPr>
        <p:txBody>
          <a:bodyPr/>
          <a:lstStyle/>
          <a:p>
            <a:r>
              <a:rPr lang="ru-RU" sz="2000" dirty="0" smtClean="0"/>
              <a:t>2. Что мы </a:t>
            </a:r>
            <a:r>
              <a:rPr lang="ru-RU" sz="2000" b="1" dirty="0" smtClean="0"/>
              <a:t>знаем</a:t>
            </a:r>
            <a:r>
              <a:rPr lang="ru-RU" sz="2000" dirty="0" smtClean="0"/>
              <a:t> о Дагестане?...</a:t>
            </a:r>
            <a:endParaRPr lang="ru-RU" sz="2000" dirty="0"/>
          </a:p>
        </p:txBody>
      </p:sp>
      <p:pic>
        <p:nvPicPr>
          <p:cNvPr id="4" name="Рисунок 3" descr="4ebTmim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963" y="85853"/>
            <a:ext cx="9105179" cy="1400530"/>
          </a:xfrm>
        </p:spPr>
        <p:txBody>
          <a:bodyPr/>
          <a:lstStyle/>
          <a:p>
            <a:r>
              <a:rPr lang="ru-RU" sz="2000" b="1" cap="none" dirty="0" smtClean="0">
                <a:solidFill>
                  <a:schemeClr val="tx1"/>
                </a:solidFill>
                <a:latin typeface="Century Gothic" pitchFamily="34" charset="0"/>
              </a:rPr>
              <a:t>20. Радикальные</a:t>
            </a:r>
            <a:r>
              <a:rPr lang="ru-RU" sz="2000" cap="none" dirty="0" smtClean="0">
                <a:solidFill>
                  <a:schemeClr val="tx1"/>
                </a:solidFill>
                <a:latin typeface="Century Gothic" pitchFamily="34" charset="0"/>
              </a:rPr>
              <a:t> идеологии…</a:t>
            </a:r>
            <a:br>
              <a:rPr lang="ru-RU" sz="2000" cap="none" dirty="0" smtClean="0">
                <a:solidFill>
                  <a:schemeClr val="tx1"/>
                </a:solidFill>
                <a:latin typeface="Century Gothic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Century Gothic" pitchFamily="34" charset="0"/>
              </a:rPr>
              <a:t>фашизм</a:t>
            </a:r>
            <a:r>
              <a:rPr lang="ru-RU" sz="2000" dirty="0" smtClean="0">
                <a:solidFill>
                  <a:schemeClr val="tx1"/>
                </a:solidFill>
                <a:latin typeface="Century Gothic" pitchFamily="34" charset="0"/>
              </a:rPr>
              <a:t> и</a:t>
            </a:r>
            <a:r>
              <a:rPr lang="ru-RU" sz="2000" b="1" dirty="0" smtClean="0">
                <a:solidFill>
                  <a:schemeClr val="tx1"/>
                </a:solidFill>
                <a:latin typeface="Century Gothic" pitchFamily="34" charset="0"/>
              </a:rPr>
              <a:t> экстремизм </a:t>
            </a:r>
            <a:r>
              <a:rPr lang="ru-RU" sz="2000" dirty="0" smtClean="0">
                <a:solidFill>
                  <a:schemeClr val="tx1"/>
                </a:solidFill>
                <a:latin typeface="Century Gothic" pitchFamily="34" charset="0"/>
              </a:rPr>
              <a:t>– две звенья </a:t>
            </a:r>
            <a:r>
              <a:rPr lang="ru-RU" sz="2000" b="1" dirty="0" smtClean="0">
                <a:solidFill>
                  <a:schemeClr val="tx1"/>
                </a:solidFill>
                <a:latin typeface="Century Gothic" pitchFamily="34" charset="0"/>
              </a:rPr>
              <a:t>одной</a:t>
            </a:r>
            <a:r>
              <a:rPr lang="ru-RU" sz="2000" dirty="0" smtClean="0">
                <a:solidFill>
                  <a:schemeClr val="tx1"/>
                </a:solidFill>
                <a:latin typeface="Century Gothic" pitchFamily="34" charset="0"/>
              </a:rPr>
              <a:t> цепи</a:t>
            </a:r>
            <a:endParaRPr lang="ru-RU" sz="2000" cap="none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4" y="3018094"/>
            <a:ext cx="4428207" cy="357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425" y="2743199"/>
            <a:ext cx="5144292" cy="373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4ebTmim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40" y="1486383"/>
            <a:ext cx="3231932" cy="2351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54" y="962033"/>
            <a:ext cx="3917706" cy="2548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376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14446"/>
            <a:ext cx="11144249" cy="5643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21. Подобные</a:t>
            </a:r>
            <a:r>
              <a:rPr lang="ru-RU" b="1" dirty="0" smtClean="0"/>
              <a:t> убеждения  </a:t>
            </a:r>
            <a:r>
              <a:rPr lang="ru-RU" dirty="0" smtClean="0"/>
              <a:t>приводят к явлениям, сдерживающим наше развитие, 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одно из которых - </a:t>
            </a:r>
            <a:r>
              <a:rPr lang="ru-RU" b="1" dirty="0" smtClean="0"/>
              <a:t>заражение молодежи идеями радикализма</a:t>
            </a:r>
          </a:p>
          <a:p>
            <a:pPr marL="0" indent="0">
              <a:buNone/>
            </a:pPr>
            <a:endParaRPr lang="ru-RU" sz="700" b="1" dirty="0" smtClean="0"/>
          </a:p>
          <a:p>
            <a:pPr marL="0" indent="0">
              <a:buNone/>
            </a:pPr>
            <a:r>
              <a:rPr lang="ru-RU" b="1" dirty="0" smtClean="0"/>
              <a:t> </a:t>
            </a:r>
            <a:endParaRPr lang="ru-RU" sz="1600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Сегодня мы наблюдаем, что определенная </a:t>
            </a:r>
          </a:p>
          <a:p>
            <a:pPr marL="0" indent="0">
              <a:buNone/>
            </a:pPr>
            <a:r>
              <a:rPr lang="ru-RU" dirty="0" smtClean="0"/>
              <a:t>часть молодежи </a:t>
            </a:r>
            <a:r>
              <a:rPr lang="ru-RU" b="1" dirty="0" smtClean="0"/>
              <a:t>готова</a:t>
            </a:r>
            <a:r>
              <a:rPr lang="ru-RU" dirty="0" smtClean="0"/>
              <a:t> </a:t>
            </a:r>
            <a:r>
              <a:rPr lang="ru-RU" b="1" dirty="0" smtClean="0"/>
              <a:t>взять в руки оружие</a:t>
            </a:r>
          </a:p>
          <a:p>
            <a:pPr marL="0" indent="0">
              <a:buNone/>
            </a:pPr>
            <a:r>
              <a:rPr lang="ru-RU" dirty="0"/>
              <a:t>и</a:t>
            </a:r>
            <a:r>
              <a:rPr lang="ru-RU" dirty="0" smtClean="0"/>
              <a:t> </a:t>
            </a:r>
            <a:r>
              <a:rPr lang="ru-RU" b="1" dirty="0" smtClean="0"/>
              <a:t>направить</a:t>
            </a:r>
            <a:r>
              <a:rPr lang="ru-RU" dirty="0" smtClean="0"/>
              <a:t> его на</a:t>
            </a:r>
            <a:r>
              <a:rPr lang="ru-RU" b="1" dirty="0" smtClean="0"/>
              <a:t> людей</a:t>
            </a:r>
            <a:r>
              <a:rPr lang="ru-RU" dirty="0" smtClean="0"/>
              <a:t>, </a:t>
            </a:r>
          </a:p>
          <a:p>
            <a:pPr marL="0" indent="0">
              <a:buNone/>
            </a:pPr>
            <a:r>
              <a:rPr lang="ru-RU" dirty="0"/>
              <a:t>н</a:t>
            </a:r>
            <a:r>
              <a:rPr lang="ru-RU" dirty="0" smtClean="0"/>
              <a:t>аходя этот </a:t>
            </a:r>
            <a:r>
              <a:rPr lang="ru-RU" b="1" dirty="0" smtClean="0"/>
              <a:t>путь </a:t>
            </a:r>
            <a:r>
              <a:rPr lang="ru-RU" dirty="0" smtClean="0"/>
              <a:t>самым</a:t>
            </a:r>
            <a:r>
              <a:rPr lang="ru-RU" b="1" dirty="0" smtClean="0"/>
              <a:t> правильным </a:t>
            </a:r>
            <a:r>
              <a:rPr lang="ru-RU" dirty="0" smtClean="0"/>
              <a:t>для себя</a:t>
            </a:r>
          </a:p>
          <a:p>
            <a:pPr marL="0" indent="0">
              <a:buNone/>
            </a:pPr>
            <a:r>
              <a:rPr lang="ru-RU" sz="1400" dirty="0" smtClean="0"/>
              <a:t>	</a:t>
            </a: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400" dirty="0" smtClean="0"/>
              <a:t>Человек</a:t>
            </a:r>
            <a:r>
              <a:rPr lang="ru-RU" sz="1400" dirty="0"/>
              <a:t>, вставший на этот путь,</a:t>
            </a:r>
            <a:r>
              <a:rPr lang="ru-RU" sz="1400" b="1" dirty="0"/>
              <a:t> убежден</a:t>
            </a:r>
            <a:r>
              <a:rPr lang="ru-RU" sz="1400" dirty="0"/>
              <a:t>, что он на </a:t>
            </a:r>
            <a:r>
              <a:rPr lang="ru-RU" sz="1400" b="1" dirty="0"/>
              <a:t>истинном</a:t>
            </a:r>
            <a:r>
              <a:rPr lang="ru-RU" sz="1400" dirty="0"/>
              <a:t> пути и что его за это ждет</a:t>
            </a:r>
            <a:r>
              <a:rPr lang="ru-RU" sz="1400" b="1" dirty="0"/>
              <a:t>  вознаграждение </a:t>
            </a:r>
            <a:r>
              <a:rPr lang="ru-RU" sz="1400" dirty="0"/>
              <a:t>в ином мире</a:t>
            </a:r>
            <a:endParaRPr lang="ru-RU" sz="14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 descr="4ebTmim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378" y="2127490"/>
            <a:ext cx="5316515" cy="3544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090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6542" y="1609970"/>
            <a:ext cx="10953398" cy="1453661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  	22. </a:t>
            </a:r>
            <a:r>
              <a:rPr lang="ru-RU" sz="2400" dirty="0" smtClean="0"/>
              <a:t>Чтобы</a:t>
            </a:r>
            <a:r>
              <a:rPr lang="ru-RU" sz="2400" b="1" dirty="0" smtClean="0"/>
              <a:t> </a:t>
            </a:r>
            <a:r>
              <a:rPr lang="ru-RU" sz="2400" b="1" dirty="0"/>
              <a:t>разобраться </a:t>
            </a:r>
            <a:r>
              <a:rPr lang="ru-RU" sz="2400" dirty="0"/>
              <a:t>в </a:t>
            </a:r>
            <a:r>
              <a:rPr lang="ru-RU" sz="2400" dirty="0" smtClean="0"/>
              <a:t>данной </a:t>
            </a:r>
            <a:r>
              <a:rPr lang="ru-RU" sz="2400" b="1" dirty="0" smtClean="0"/>
              <a:t>проблематике </a:t>
            </a:r>
            <a:r>
              <a:rPr lang="ru-RU" sz="2400" dirty="0" smtClean="0"/>
              <a:t>необходимо</a:t>
            </a:r>
            <a:r>
              <a:rPr lang="ru-RU" sz="2400" b="1" dirty="0" smtClean="0"/>
              <a:t> понять		                   </a:t>
            </a:r>
          </a:p>
          <a:p>
            <a:pPr marL="0" indent="0">
              <a:buNone/>
            </a:pPr>
            <a:r>
              <a:rPr lang="ru-RU" sz="2400" dirty="0" smtClean="0"/>
              <a:t>какие</a:t>
            </a:r>
            <a:r>
              <a:rPr lang="ru-RU" sz="2400" b="1" dirty="0" smtClean="0"/>
              <a:t> глобальные процессы </a:t>
            </a:r>
            <a:r>
              <a:rPr lang="ru-RU" sz="2400" dirty="0" smtClean="0"/>
              <a:t>происходят в мире в </a:t>
            </a:r>
            <a:r>
              <a:rPr lang="ru-RU" sz="2400" b="1" dirty="0" smtClean="0"/>
              <a:t>ХХ</a:t>
            </a:r>
            <a:r>
              <a:rPr lang="en-US" sz="2400" b="1" dirty="0"/>
              <a:t>I</a:t>
            </a:r>
            <a:r>
              <a:rPr lang="ru-RU" sz="2400" b="1" dirty="0" smtClean="0"/>
              <a:t> веке</a:t>
            </a:r>
            <a:endParaRPr lang="ru-RU" sz="2400" b="1" dirty="0"/>
          </a:p>
        </p:txBody>
      </p:sp>
      <p:pic>
        <p:nvPicPr>
          <p:cNvPr id="4" name="Рисунок 3" descr="4ebTmim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4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225" y="596042"/>
            <a:ext cx="11673708" cy="1673466"/>
          </a:xfrm>
        </p:spPr>
        <p:txBody>
          <a:bodyPr>
            <a:noAutofit/>
          </a:bodyPr>
          <a:lstStyle/>
          <a:p>
            <a:r>
              <a:rPr lang="ru-RU" sz="2400" cap="none" dirty="0" smtClean="0">
                <a:solidFill>
                  <a:schemeClr val="tx1"/>
                </a:solidFill>
              </a:rPr>
              <a:t/>
            </a:r>
            <a:br>
              <a:rPr lang="ru-RU" sz="2400" cap="none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               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		  23. </a:t>
            </a:r>
            <a:r>
              <a:rPr lang="ru-RU" sz="2000" b="1" dirty="0" smtClean="0"/>
              <a:t>ХХ</a:t>
            </a:r>
            <a:r>
              <a:rPr lang="en-US" sz="2000" b="1" dirty="0"/>
              <a:t>I</a:t>
            </a:r>
            <a:r>
              <a:rPr lang="ru-RU" sz="20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век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0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век </a:t>
            </a:r>
            <a:r>
              <a:rPr lang="ru-RU" sz="2000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глобализации</a:t>
            </a:r>
            <a:r>
              <a:rPr lang="ru-RU" sz="16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Глобализация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процесс всемирной экономической, политической, </a:t>
            </a:r>
            <a:br>
              <a:rPr lang="ru-RU" sz="20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культурной и религиозной интеграции и унификации….</a:t>
            </a:r>
            <a:r>
              <a:rPr lang="ru-RU" sz="1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						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						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2" y="2579076"/>
            <a:ext cx="7299750" cy="4138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15812" y="1686652"/>
            <a:ext cx="116761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оворя проще, мир превратился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 большое село, в том плане, </a:t>
            </a:r>
          </a:p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что любое резонансное событие или информация становится всеобщим достоянием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17" y="3401363"/>
            <a:ext cx="4209330" cy="2667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ebTmim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904" y="282293"/>
            <a:ext cx="10691858" cy="990454"/>
          </a:xfrm>
        </p:spPr>
        <p:txBody>
          <a:bodyPr>
            <a:no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000" dirty="0" smtClean="0"/>
              <a:t>24</a:t>
            </a:r>
            <a:r>
              <a:rPr lang="ru-RU" sz="2800" dirty="0" smtClean="0"/>
              <a:t>. </a:t>
            </a:r>
            <a:r>
              <a:rPr lang="ru-RU" sz="2000" dirty="0" smtClean="0"/>
              <a:t>В этих условиях </a:t>
            </a:r>
            <a:r>
              <a:rPr lang="ru-RU" sz="2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ислам,</a:t>
            </a:r>
            <a:r>
              <a:rPr lang="en-US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мировоззрение, стал ускоренно                       </a:t>
            </a:r>
            <a:r>
              <a:rPr lang="ru-RU" sz="2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распространяться</a:t>
            </a:r>
            <a:r>
              <a:rPr lang="ru-RU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 всем мире</a:t>
            </a:r>
            <a:r>
              <a:rPr lang="ru-RU" sz="2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400" dirty="0" smtClean="0"/>
              <a:t>     	  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последние 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лет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</a:t>
            </a:r>
            <a:b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количество мусульман</a:t>
            </a:r>
            <a:b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выросло на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 млн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человек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количество </a:t>
            </a:r>
            <a:b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мусульман в мире </a:t>
            </a:r>
            <a:b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составляет около </a:t>
            </a:r>
            <a:b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 млрд человек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это примерно 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23% </a:t>
            </a:r>
            <a:b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населения Земли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4ebTmim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  <p:pic>
        <p:nvPicPr>
          <p:cNvPr id="10" name="Изображение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861" y="2254968"/>
            <a:ext cx="5526018" cy="3747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8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429491" y="1870364"/>
            <a:ext cx="5112327" cy="4765963"/>
          </a:xfrm>
          <a:prstGeom prst="roundRect">
            <a:avLst>
              <a:gd name="adj" fmla="val 0"/>
            </a:avLst>
          </a:prstGeom>
          <a:solidFill>
            <a:schemeClr val="accent4">
              <a:alpha val="7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341" y="2429527"/>
            <a:ext cx="3544656" cy="2701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007" y="1388993"/>
            <a:ext cx="10972800" cy="386365"/>
          </a:xfrm>
        </p:spPr>
        <p:txBody>
          <a:bodyPr>
            <a:normAutofit fontScale="90000"/>
          </a:bodyPr>
          <a:lstStyle/>
          <a:p>
            <a:r>
              <a:rPr lang="ru-RU" sz="22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 Следствием </a:t>
            </a:r>
            <a:r>
              <a:rPr lang="ru-RU" sz="2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распространения ислама является: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рождаемость	</a:t>
            </a:r>
            <a:r>
              <a:rPr lang="ru-RU" sz="2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ru-RU" sz="1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Мухаммад Али - чемпион мира по боксу</a:t>
            </a:r>
            <a:r>
              <a:rPr lang="ru-RU" sz="2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о</a:t>
            </a:r>
            <a:r>
              <a:rPr lang="ru-RU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бращение в ислам</a:t>
            </a:r>
            <a:br>
              <a:rPr lang="ru-RU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мусульманских семьях  	                                                                                 людей со всего мира</a:t>
            </a:r>
            <a:br>
              <a:rPr lang="ru-RU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			     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Жак-Ив Кусто - исследователь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		</a:t>
            </a:r>
            <a:r>
              <a:rPr lang="ru-RU" sz="2000" dirty="0"/>
              <a:t>	</a:t>
            </a:r>
            <a:r>
              <a:rPr lang="ru-RU" sz="2000" dirty="0" smtClean="0"/>
              <a:t>					</a:t>
            </a:r>
            <a:br>
              <a:rPr lang="ru-RU" sz="2000" dirty="0" smtClean="0"/>
            </a:br>
            <a:r>
              <a:rPr lang="ru-RU" sz="1800" dirty="0"/>
              <a:t>	</a:t>
            </a:r>
            <a:r>
              <a:rPr lang="ru-RU" sz="1800" dirty="0" smtClean="0"/>
              <a:t>				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3828" y="1160148"/>
            <a:ext cx="338067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endParaRPr lang="ru-RU" sz="1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4ebTmim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89" y="1467925"/>
            <a:ext cx="3380678" cy="2553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882366" y="6269426"/>
            <a:ext cx="265810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Юсуф Ислам - композитор</a:t>
            </a:r>
            <a:r>
              <a:rPr lang="ru-RU" sz="1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Siraguddin\Desktop\Yusuf-Islam-420x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8" y="3435927"/>
            <a:ext cx="3181706" cy="2901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Изображение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1" y="1753294"/>
            <a:ext cx="2457071" cy="2457071"/>
          </a:xfrm>
          <a:prstGeom prst="rect">
            <a:avLst/>
          </a:prstGeom>
        </p:spPr>
      </p:pic>
      <p:pic>
        <p:nvPicPr>
          <p:cNvPr id="20" name="Изображение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52" y="4114800"/>
            <a:ext cx="2795753" cy="20968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71200" y="2480047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1.8 человек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56475" y="4994932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8.1 человек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0113037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772" y="4102912"/>
            <a:ext cx="4226490" cy="237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133" y="2031617"/>
            <a:ext cx="10047890" cy="1148708"/>
          </a:xfrm>
        </p:spPr>
        <p:txBody>
          <a:bodyPr>
            <a:normAutofit fontScale="90000"/>
          </a:bodyPr>
          <a:lstStyle/>
          <a:p>
            <a:r>
              <a:rPr lang="ru-RU" sz="2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26.Однако определенным </a:t>
            </a:r>
            <a:r>
              <a:rPr lang="ru-RU" sz="22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геополитическим силам</a:t>
            </a:r>
            <a:br>
              <a:rPr lang="ru-RU" sz="22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</a:t>
            </a:r>
            <a:r>
              <a:rPr lang="ru-RU" sz="22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нравится такое положение вещей! </a:t>
            </a:r>
            <a:br>
              <a:rPr lang="ru-RU" sz="2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 Поставлена задача </a:t>
            </a:r>
            <a:r>
              <a:rPr lang="ru-RU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дискредитации</a:t>
            </a:r>
            <a:r>
              <a:rPr lang="ru-RU" sz="1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 </a:t>
            </a:r>
            <a:r>
              <a:rPr lang="ru-RU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ислама</a:t>
            </a:r>
            <a:r>
              <a:rPr lang="ru-RU" sz="1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, руками самих мусульман     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продемонстрировав мусульман </a:t>
            </a:r>
            <a:r>
              <a:rPr lang="ru-RU" sz="1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в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негативном свете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, </a:t>
            </a:r>
            <a:b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 втянув их в бесконечные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войны и конфликты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												      </a:t>
            </a:r>
            <a:r>
              <a:rPr lang="ru-RU" sz="2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/>
            </a:r>
            <a:br>
              <a:rPr lang="ru-RU" sz="2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</a:br>
            <a:r>
              <a:rPr lang="ru-RU" sz="2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                                                           </a:t>
            </a:r>
            <a:r>
              <a:rPr lang="en-US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/>
            </a:r>
            <a:br>
              <a:rPr lang="en-US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</a:br>
            <a:r>
              <a:rPr lang="ru-RU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                                                                                         </a:t>
            </a:r>
            <a:br>
              <a:rPr lang="ru-RU" sz="2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/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/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aunPenh" pitchFamily="2" charset="0"/>
              </a:rPr>
              <a:t>                                                                                                      </a:t>
            </a:r>
            <a:r>
              <a:rPr lang="ru-RU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															</a:t>
            </a:r>
            <a:br>
              <a:rPr lang="en-US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2000" dirty="0">
              <a:cs typeface="DaunPenh" pitchFamily="2" charset="0"/>
            </a:endParaRPr>
          </a:p>
        </p:txBody>
      </p:sp>
      <p:pic>
        <p:nvPicPr>
          <p:cNvPr id="5" name="Рисунок 4" descr="4ebTmim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  <p:pic>
        <p:nvPicPr>
          <p:cNvPr id="8" name="Рисунок 7" descr="ataque-aereo-de-israel-en-Gaza-456x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129" y="2257737"/>
            <a:ext cx="3785772" cy="2490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Изображение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8" y="2928243"/>
            <a:ext cx="5055616" cy="3364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44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97" y="1747093"/>
            <a:ext cx="4987039" cy="3772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Рисунок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236" y="1357314"/>
            <a:ext cx="5246790" cy="4019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50" y="5855758"/>
            <a:ext cx="12058650" cy="802217"/>
          </a:xfrm>
        </p:spPr>
        <p:txBody>
          <a:bodyPr>
            <a:normAutofit fontScale="90000"/>
          </a:bodyPr>
          <a:lstStyle/>
          <a:p>
            <a:r>
              <a:rPr lang="ru-RU" sz="1500" cap="none" dirty="0" smtClean="0"/>
              <a:t>После совершенных терактов по мировым СМИ передают</a:t>
            </a:r>
            <a:r>
              <a:rPr lang="ru-RU" sz="1500" dirty="0" smtClean="0"/>
              <a:t>: «Исламские террористы захватили детей, взорвали дом».</a:t>
            </a:r>
            <a:br>
              <a:rPr lang="ru-RU" sz="1500" dirty="0" smtClean="0"/>
            </a:br>
            <a:r>
              <a:rPr lang="ru-RU" sz="1500" dirty="0" smtClean="0"/>
              <a:t>У населения  искусственно формируется мнение о том, что Ислам есть зло! </a:t>
            </a:r>
            <a:r>
              <a:rPr lang="ru-RU" sz="1500" cap="none" dirty="0" smtClean="0"/>
              <a:t>	</a:t>
            </a:r>
            <a:r>
              <a:rPr lang="ru-RU" sz="2000" cap="none" dirty="0" smtClean="0"/>
              <a:t>		</a:t>
            </a:r>
            <a:endParaRPr lang="ru-RU" sz="2000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04" y="414866"/>
            <a:ext cx="11354906" cy="430530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sz="4200" dirty="0" smtClean="0"/>
          </a:p>
          <a:p>
            <a:pPr marL="0" indent="0">
              <a:buNone/>
            </a:pPr>
            <a:r>
              <a:rPr lang="ru-RU" sz="3600" b="1" dirty="0" smtClean="0"/>
              <a:t>27. Молодых </a:t>
            </a:r>
            <a:r>
              <a:rPr lang="ru-RU" sz="3600" dirty="0" smtClean="0"/>
              <a:t>людей </a:t>
            </a:r>
            <a:r>
              <a:rPr lang="ru-RU" sz="3600" b="1" dirty="0" smtClean="0">
                <a:solidFill>
                  <a:schemeClr val="tx1"/>
                </a:solidFill>
              </a:rPr>
              <a:t>призывают </a:t>
            </a:r>
            <a:r>
              <a:rPr lang="ru-RU" sz="3600" dirty="0" smtClean="0">
                <a:solidFill>
                  <a:schemeClr val="tx1"/>
                </a:solidFill>
              </a:rPr>
              <a:t>к </a:t>
            </a:r>
            <a:r>
              <a:rPr lang="ru-RU" sz="3600" dirty="0"/>
              <a:t>совершению</a:t>
            </a:r>
            <a:r>
              <a:rPr lang="ru-RU" sz="3600" b="1" dirty="0"/>
              <a:t> «джихада»</a:t>
            </a:r>
            <a:r>
              <a:rPr lang="ru-RU" sz="3600" dirty="0"/>
              <a:t>, </a:t>
            </a:r>
          </a:p>
          <a:p>
            <a:pPr marL="0" indent="0">
              <a:buNone/>
            </a:pPr>
            <a:r>
              <a:rPr lang="ru-RU" sz="3300" dirty="0" smtClean="0">
                <a:solidFill>
                  <a:schemeClr val="tx1"/>
                </a:solidFill>
              </a:rPr>
              <a:t>					который </a:t>
            </a:r>
            <a:r>
              <a:rPr lang="ru-RU" sz="3300" b="1" dirty="0" smtClean="0"/>
              <a:t>внушает </a:t>
            </a:r>
            <a:r>
              <a:rPr lang="ru-RU" sz="3300" b="1" dirty="0"/>
              <a:t>страх </a:t>
            </a:r>
            <a:r>
              <a:rPr lang="ru-RU" sz="3300" b="1" dirty="0" smtClean="0"/>
              <a:t>и </a:t>
            </a:r>
            <a:r>
              <a:rPr lang="ru-RU" sz="3300" dirty="0" smtClean="0">
                <a:solidFill>
                  <a:schemeClr val="tx1"/>
                </a:solidFill>
              </a:rPr>
              <a:t>уносит жизни </a:t>
            </a:r>
            <a:r>
              <a:rPr lang="ru-RU" sz="3300" b="1" dirty="0" smtClean="0">
                <a:solidFill>
                  <a:schemeClr val="tx1"/>
                </a:solidFill>
              </a:rPr>
              <a:t>мирных жителей</a:t>
            </a:r>
          </a:p>
          <a:p>
            <a:pPr marL="0" indent="0">
              <a:buNone/>
            </a:pPr>
            <a:endParaRPr lang="ru-RU" sz="1800" b="1" dirty="0"/>
          </a:p>
          <a:p>
            <a:pPr marL="0" indent="0">
              <a:buNone/>
            </a:pPr>
            <a:endParaRPr lang="ru-RU" sz="2200" dirty="0" smtClean="0"/>
          </a:p>
          <a:p>
            <a:pPr marL="0" indent="0">
              <a:buNone/>
            </a:pPr>
            <a:endParaRPr lang="ru-RU" sz="2500" dirty="0"/>
          </a:p>
          <a:p>
            <a:pPr marL="0" indent="0">
              <a:buNone/>
            </a:pPr>
            <a:r>
              <a:rPr lang="ru-RU" sz="2500" dirty="0" smtClean="0"/>
              <a:t>Каспийск </a:t>
            </a:r>
            <a:r>
              <a:rPr lang="ru-RU" sz="2500" dirty="0"/>
              <a:t>– </a:t>
            </a:r>
            <a:r>
              <a:rPr lang="ru-RU" sz="2500" b="1" dirty="0" smtClean="0"/>
              <a:t>1996 г.</a:t>
            </a:r>
            <a:endParaRPr lang="ru-RU" sz="2500" b="1" dirty="0"/>
          </a:p>
          <a:p>
            <a:pPr marL="0" indent="0">
              <a:buNone/>
            </a:pPr>
            <a:r>
              <a:rPr lang="ru-RU" sz="2500" dirty="0" smtClean="0">
                <a:solidFill>
                  <a:schemeClr val="tx1"/>
                </a:solidFill>
              </a:rPr>
              <a:t>Буйнакск </a:t>
            </a:r>
            <a:r>
              <a:rPr lang="ru-RU" sz="2500" dirty="0" smtClean="0"/>
              <a:t>– </a:t>
            </a:r>
            <a:r>
              <a:rPr lang="ru-RU" sz="2500" b="1" dirty="0" smtClean="0"/>
              <a:t>1999 г.</a:t>
            </a:r>
            <a:endParaRPr lang="ru-RU" sz="25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500" dirty="0" smtClean="0">
                <a:solidFill>
                  <a:schemeClr val="tx1"/>
                </a:solidFill>
              </a:rPr>
              <a:t>Волгодонск - </a:t>
            </a:r>
            <a:r>
              <a:rPr lang="ru-RU" sz="2500" b="1" dirty="0" smtClean="0">
                <a:solidFill>
                  <a:schemeClr val="tx1"/>
                </a:solidFill>
              </a:rPr>
              <a:t>1999 г.</a:t>
            </a:r>
          </a:p>
          <a:p>
            <a:pPr marL="0" indent="0">
              <a:buNone/>
            </a:pPr>
            <a:r>
              <a:rPr lang="ru-RU" sz="2500" dirty="0" smtClean="0">
                <a:solidFill>
                  <a:schemeClr val="tx1"/>
                </a:solidFill>
              </a:rPr>
              <a:t>Москва</a:t>
            </a:r>
            <a:r>
              <a:rPr lang="ru-RU" sz="2500" dirty="0" smtClean="0"/>
              <a:t> – </a:t>
            </a:r>
            <a:r>
              <a:rPr lang="ru-RU" sz="2500" b="1" dirty="0" smtClean="0"/>
              <a:t>1999 г. </a:t>
            </a:r>
          </a:p>
          <a:p>
            <a:pPr marL="0" indent="0">
              <a:buNone/>
            </a:pPr>
            <a:r>
              <a:rPr lang="ru-RU" sz="2500" dirty="0" smtClean="0"/>
              <a:t>Беслан </a:t>
            </a:r>
            <a:r>
              <a:rPr lang="ru-RU" sz="2500" dirty="0"/>
              <a:t>– </a:t>
            </a:r>
            <a:r>
              <a:rPr lang="ru-RU" sz="2500" b="1" dirty="0" smtClean="0"/>
              <a:t>2004 г.</a:t>
            </a:r>
          </a:p>
          <a:p>
            <a:pPr marL="0" indent="0">
              <a:buNone/>
            </a:pPr>
            <a:r>
              <a:rPr lang="ru-RU" sz="2500" dirty="0" smtClean="0"/>
              <a:t>Волгоград – </a:t>
            </a:r>
            <a:r>
              <a:rPr lang="ru-RU" sz="2500" b="1" dirty="0" smtClean="0"/>
              <a:t>2013 г.</a:t>
            </a:r>
          </a:p>
          <a:p>
            <a:pPr marL="0" indent="0">
              <a:buNone/>
            </a:pPr>
            <a:r>
              <a:rPr lang="ru-RU" sz="2500" dirty="0"/>
              <a:t>Грозный </a:t>
            </a:r>
            <a:r>
              <a:rPr lang="ru-RU" sz="2500" dirty="0" smtClean="0"/>
              <a:t>–</a:t>
            </a:r>
            <a:r>
              <a:rPr lang="ru-RU" sz="2500" b="1" dirty="0" smtClean="0"/>
              <a:t> 2014 г.</a:t>
            </a:r>
          </a:p>
          <a:p>
            <a:pPr marL="0" indent="0">
              <a:buNone/>
            </a:pPr>
            <a:r>
              <a:rPr lang="ru-RU" sz="2500" b="1" dirty="0" smtClean="0"/>
              <a:t>Сенай – 2015 г.</a:t>
            </a:r>
            <a:endParaRPr lang="ru-RU" sz="2500" b="1" dirty="0"/>
          </a:p>
          <a:p>
            <a:pPr marL="0" indent="0"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tx1"/>
              </a:solidFill>
            </a:endParaRPr>
          </a:p>
        </p:txBody>
      </p:sp>
      <p:pic>
        <p:nvPicPr>
          <p:cNvPr id="7" name="Рисунок 6" descr="4ebTmim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  <p:pic>
        <p:nvPicPr>
          <p:cNvPr id="10" name="Рисунок 9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696" y="2398848"/>
            <a:ext cx="3088561" cy="205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475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719" y="1302406"/>
            <a:ext cx="9847727" cy="1247489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28. Реалии сегодняшнего дня – </a:t>
            </a:r>
            <a:r>
              <a:rPr lang="ru-RU" sz="2000" b="1" dirty="0" smtClean="0"/>
              <a:t>НЕ исламское и НЕ  государство </a:t>
            </a:r>
            <a:r>
              <a:rPr lang="ru-RU" sz="2000" dirty="0" smtClean="0"/>
              <a:t>ДАИШ…</a:t>
            </a:r>
            <a:br>
              <a:rPr lang="ru-RU" sz="2000" dirty="0" smtClean="0"/>
            </a:br>
            <a:r>
              <a:rPr lang="ru-RU" sz="2000" dirty="0" smtClean="0"/>
              <a:t>Форма образования данного </a:t>
            </a:r>
            <a:r>
              <a:rPr lang="ru-RU" sz="2000" dirty="0" err="1" smtClean="0"/>
              <a:t>квазигосударства</a:t>
            </a:r>
            <a:r>
              <a:rPr lang="ru-RU" sz="2000" dirty="0" smtClean="0"/>
              <a:t> , методы избрания правителя-халифа и </a:t>
            </a:r>
            <a:r>
              <a:rPr lang="ru-RU" sz="2000" b="1" dirty="0" smtClean="0"/>
              <a:t>способы казней </a:t>
            </a:r>
            <a:r>
              <a:rPr lang="ru-RU" sz="2000" dirty="0" smtClean="0"/>
              <a:t>мирных жителей не соответствуют фундаментальным нормам шариата.</a:t>
            </a:r>
            <a:br>
              <a:rPr lang="ru-RU" sz="2000" dirty="0" smtClean="0"/>
            </a:br>
            <a:r>
              <a:rPr lang="ru-RU" sz="2000" dirty="0" smtClean="0"/>
              <a:t>      </a:t>
            </a:r>
            <a:br>
              <a:rPr lang="ru-RU" sz="2000" dirty="0" smtClean="0"/>
            </a:br>
            <a:r>
              <a:rPr lang="ru-RU" sz="2000" dirty="0" smtClean="0"/>
              <a:t>      </a:t>
            </a:r>
            <a:r>
              <a:rPr lang="ru-RU" sz="1400" dirty="0" smtClean="0"/>
              <a:t> </a:t>
            </a:r>
            <a:r>
              <a:rPr lang="ru-RU" sz="1600" dirty="0" smtClean="0"/>
              <a:t>Все авторитетные исламские ученые со всего мира резкой критикой так называемого «Исламского государства», заявляя, что действия группировки не имеют ничего общего с исламом и порочат образ мусульман.</a:t>
            </a:r>
            <a:br>
              <a:rPr lang="ru-RU" sz="16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41" y="2802917"/>
            <a:ext cx="6421820" cy="367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ebTmim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557" y="0"/>
            <a:ext cx="10372301" cy="1636992"/>
          </a:xfrm>
        </p:spPr>
        <p:txBody>
          <a:bodyPr>
            <a:normAutofit fontScale="90000"/>
          </a:bodyPr>
          <a:lstStyle/>
          <a:p>
            <a:pPr marL="85725" indent="-85725"/>
            <a:r>
              <a:rPr lang="ru-RU" sz="2700" cap="none" dirty="0" smtClean="0"/>
              <a:t/>
            </a:r>
            <a:br>
              <a:rPr lang="ru-RU" sz="2700" cap="none" dirty="0" smtClean="0"/>
            </a:br>
            <a:r>
              <a:rPr lang="ru-RU" sz="2700" cap="none" dirty="0" smtClean="0"/>
              <a:t>29. </a:t>
            </a:r>
            <a:r>
              <a:rPr lang="ru-RU" sz="2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итоге, все </a:t>
            </a:r>
            <a:r>
              <a:rPr lang="ru-RU" sz="22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</a:t>
            </a:r>
            <a:r>
              <a:rPr lang="ru-RU" sz="2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насильственные </a:t>
            </a:r>
            <a:r>
              <a:rPr lang="ru-RU" sz="22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действия</a:t>
            </a:r>
            <a:r>
              <a:rPr lang="ru-RU" sz="2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приводят </a:t>
            </a:r>
            <a:r>
              <a:rPr lang="ru-RU" sz="2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</a:t>
            </a:r>
            <a:r>
              <a:rPr lang="ru-RU" sz="22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исламофобии</a:t>
            </a:r>
            <a:br>
              <a:rPr lang="ru-RU" sz="22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всем мире, </a:t>
            </a:r>
            <a:r>
              <a:rPr lang="ru-RU" sz="1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вызывая </a:t>
            </a:r>
            <a:r>
              <a:rPr lang="ru-RU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отторжение</a:t>
            </a:r>
            <a:r>
              <a:rPr lang="ru-RU" sz="1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страх </a:t>
            </a:r>
            <a:r>
              <a:rPr lang="ru-RU" sz="1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даже 	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	                                                             </a:t>
            </a:r>
            <a:r>
              <a:rPr lang="ru-RU" sz="1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от внешнего </a:t>
            </a:r>
            <a:r>
              <a:rPr lang="ru-RU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 </a:t>
            </a:r>
            <a:r>
              <a:rPr lang="ru-RU" sz="1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атрибутики </a:t>
            </a:r>
            <a:r>
              <a:rPr lang="ru-RU" sz="1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мусульман</a:t>
            </a:r>
            <a:r>
              <a:rPr lang="ru-RU" sz="3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  <a:r>
              <a:rPr lang="ru-RU" sz="3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390" y="2667000"/>
            <a:ext cx="4698045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7"/>
          <a:stretch/>
        </p:blipFill>
        <p:spPr>
          <a:xfrm>
            <a:off x="470286" y="1676386"/>
            <a:ext cx="5986236" cy="3819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ebTmim1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2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12" y="1343949"/>
            <a:ext cx="3664601" cy="220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213" y="1013971"/>
            <a:ext cx="2165961" cy="211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3672a0e10f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8240" y="349563"/>
            <a:ext cx="4368984" cy="603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47" y="3128829"/>
            <a:ext cx="5463400" cy="3073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662" y="64185"/>
            <a:ext cx="5865739" cy="1313423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3. край </a:t>
            </a:r>
            <a:r>
              <a:rPr lang="ru-RU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с многовековой </a:t>
            </a:r>
            <a:r>
              <a:rPr lang="ru-RU" sz="1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историей</a:t>
            </a:r>
            <a:r>
              <a:rPr lang="ru-RU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устоявшимися </a:t>
            </a:r>
            <a:r>
              <a:rPr lang="ru-RU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1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ценностями</a:t>
            </a:r>
            <a:r>
              <a:rPr lang="ru-RU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уникальной </a:t>
            </a:r>
            <a:r>
              <a:rPr lang="ru-RU" sz="1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природой,  </a:t>
            </a:r>
            <a:r>
              <a:rPr lang="ru-RU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и добрыми,</a:t>
            </a:r>
            <a:r>
              <a:rPr lang="ru-RU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sz="1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талантливыми </a:t>
            </a:r>
            <a:r>
              <a:rPr lang="ru-RU" sz="1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людьми</a:t>
            </a:r>
            <a:endParaRPr lang="ru-RU" sz="14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1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ebTmim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57942" y="1635830"/>
            <a:ext cx="10963274" cy="2156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>30.Чтобы </a:t>
            </a:r>
            <a:r>
              <a:rPr lang="ru-RU" sz="2000" b="1" dirty="0" smtClean="0"/>
              <a:t>среди нас </a:t>
            </a:r>
            <a:r>
              <a:rPr lang="ru-RU" sz="2000" dirty="0" smtClean="0"/>
              <a:t>не распространялась </a:t>
            </a:r>
            <a:r>
              <a:rPr lang="ru-RU" sz="2000" b="1" dirty="0" smtClean="0"/>
              <a:t>ложная информация </a:t>
            </a:r>
            <a:r>
              <a:rPr lang="ru-RU" sz="2000" dirty="0" smtClean="0"/>
              <a:t>касательно    религиозных постулатов, необходимо владеть </a:t>
            </a:r>
            <a:r>
              <a:rPr lang="ru-RU" sz="2000" b="1" dirty="0" smtClean="0"/>
              <a:t>истинными знаниями!</a:t>
            </a:r>
            <a:br>
              <a:rPr lang="ru-RU" sz="2000" b="1" dirty="0" smtClean="0"/>
            </a:br>
            <a:endParaRPr lang="ru-RU" sz="2000" b="1" dirty="0" smtClean="0"/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каково же </a:t>
            </a:r>
            <a:r>
              <a:rPr lang="ru-RU" sz="2000" b="1" dirty="0" smtClean="0"/>
              <a:t>правильное определение </a:t>
            </a:r>
            <a:r>
              <a:rPr lang="ru-RU" sz="2000" dirty="0" smtClean="0"/>
              <a:t>понятия  « </a:t>
            </a:r>
            <a:r>
              <a:rPr lang="ru-RU" sz="2000" b="1" dirty="0" smtClean="0"/>
              <a:t>джихад </a:t>
            </a:r>
            <a:r>
              <a:rPr lang="ru-RU" sz="2000" dirty="0" smtClean="0"/>
              <a:t>», </a:t>
            </a:r>
          </a:p>
          <a:p>
            <a:r>
              <a:rPr lang="ru-RU" sz="2000" dirty="0" smtClean="0"/>
              <a:t>    к которому так усердно </a:t>
            </a:r>
            <a:r>
              <a:rPr lang="ru-RU" sz="2000" b="1" dirty="0" smtClean="0"/>
              <a:t>призывают молодежь </a:t>
            </a:r>
            <a:r>
              <a:rPr lang="ru-RU" sz="2000" dirty="0" smtClean="0"/>
              <a:t>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4324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скачанные файл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86" y="3693423"/>
            <a:ext cx="3642771" cy="272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0133" y="-42751"/>
            <a:ext cx="10326607" cy="11176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 Джихад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усердие в благом деле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2" y="1092253"/>
            <a:ext cx="2771270" cy="2579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66" y="1053204"/>
            <a:ext cx="3746673" cy="260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trakhovanie-v-Islame-KHalyal-ili-KHara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865" y="1110097"/>
            <a:ext cx="3191329" cy="279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50046" y="6363679"/>
            <a:ext cx="178766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Поиск знаний</a:t>
            </a:r>
            <a:endParaRPr lang="ru-RU" sz="1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5210" y="855530"/>
            <a:ext cx="2799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Помощь слабым</a:t>
            </a:r>
            <a:endParaRPr lang="ru-RU" sz="1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35185" y="817081"/>
            <a:ext cx="27558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Уважение  к родителям</a:t>
            </a:r>
            <a:endParaRPr lang="ru-RU" sz="1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6282" y="908284"/>
            <a:ext cx="2311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Содержание семьи</a:t>
            </a:r>
            <a:endParaRPr lang="ru-RU" sz="1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03065" y="6340943"/>
            <a:ext cx="2733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Помощь малоимущим </a:t>
            </a:r>
            <a:endParaRPr lang="ru-RU" sz="1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5" name="Рисунок 14" descr="98394401_3720816_ne_sydi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143" y="3675037"/>
            <a:ext cx="3643086" cy="243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620886" y="6103646"/>
            <a:ext cx="3982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Борьба с собственными пороками</a:t>
            </a:r>
          </a:p>
          <a:p>
            <a:pPr algn="ctr"/>
            <a:r>
              <a:rPr lang="ru-RU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(эго)</a:t>
            </a:r>
            <a:endParaRPr lang="ru-RU" sz="1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2" y="2651450"/>
            <a:ext cx="2815771" cy="3682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4ebTmim1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0585" y="497372"/>
            <a:ext cx="1100593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касается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военных действий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они в исламе подразумеваются 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Лишь как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оборонительные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понятие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наступательного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джихада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существует в только в той относительной ситуации,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война объявлена и враг готов напасть и ты его опережаешь.</a:t>
            </a:r>
          </a:p>
          <a:p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/>
              <a:t>«Тем, которые подвергаются нападению, дозволено сражаться, защищая себя от насилия. </a:t>
            </a:r>
          </a:p>
          <a:p>
            <a:pPr algn="ctr"/>
            <a:r>
              <a:rPr lang="ru-RU" sz="1600" dirty="0" smtClean="0"/>
              <a:t>Воистину, во власти Аллаха помочь им»                   </a:t>
            </a:r>
            <a:r>
              <a:rPr lang="ar-AE" sz="1600" dirty="0" smtClean="0"/>
              <a:t>أُذِنَ لِلَّذِينَ يُقَاتَلُونَ بِأَنَّهُمْ ظُلِمُوا ۚ وَإِنَّ اللَّهَ عَلَىٰ نَصْرِهِمْ لَقَدِيرٌ</a:t>
            </a:r>
            <a:endParaRPr lang="ru-RU" sz="1600" dirty="0" smtClean="0"/>
          </a:p>
          <a:p>
            <a:pPr algn="ctr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b="1" dirty="0" smtClean="0"/>
              <a:t>Пророк Мухаммад </a:t>
            </a:r>
            <a:r>
              <a:rPr lang="ru-RU" sz="1400" dirty="0" smtClean="0"/>
              <a:t>(мир ему и благословление) проповедовал ислам в течении 23 лет. </a:t>
            </a:r>
            <a:r>
              <a:rPr lang="ru-RU" sz="1400" dirty="0"/>
              <a:t>И</a:t>
            </a:r>
            <a:r>
              <a:rPr lang="ru-RU" sz="1400" dirty="0" smtClean="0"/>
              <a:t>з них он воевал 2 месяца.              В этот период с обеих сторон </a:t>
            </a:r>
            <a:r>
              <a:rPr lang="ru-RU" sz="1400" b="1" dirty="0" smtClean="0"/>
              <a:t>погибло</a:t>
            </a:r>
            <a:r>
              <a:rPr lang="ru-RU" sz="1400" dirty="0" smtClean="0"/>
              <a:t> всего лишь </a:t>
            </a:r>
            <a:r>
              <a:rPr lang="ru-RU" sz="1400" b="1" dirty="0" smtClean="0"/>
              <a:t>251</a:t>
            </a:r>
            <a:r>
              <a:rPr lang="ru-RU" sz="1400" dirty="0"/>
              <a:t> человек, </a:t>
            </a:r>
            <a:r>
              <a:rPr lang="ru-RU" sz="1400" dirty="0" smtClean="0"/>
              <a:t>тогда </a:t>
            </a:r>
            <a:r>
              <a:rPr lang="ru-RU" sz="1400" dirty="0"/>
              <a:t>как  только во Второй мировой войне </a:t>
            </a:r>
            <a:r>
              <a:rPr lang="ru-RU" sz="1400" dirty="0" smtClean="0"/>
              <a:t>                   погибло </a:t>
            </a:r>
            <a:r>
              <a:rPr lang="ru-RU" sz="1400" dirty="0"/>
              <a:t>54 000 000 </a:t>
            </a:r>
            <a:r>
              <a:rPr lang="ru-RU" sz="1400" dirty="0" smtClean="0"/>
              <a:t>человек.</a:t>
            </a:r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2" y="3168869"/>
            <a:ext cx="5064721" cy="3246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972" y="3090041"/>
            <a:ext cx="4982611" cy="3332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ebTmim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Fd2oweqOg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234" y="1396510"/>
            <a:ext cx="4012166" cy="4042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951" y="2799027"/>
            <a:ext cx="11225049" cy="121394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 </a:t>
            </a:r>
            <a:r>
              <a:rPr lang="ru-RU" sz="2000" b="1" dirty="0" smtClean="0"/>
              <a:t>33</a:t>
            </a:r>
            <a:r>
              <a:rPr lang="ru-RU" sz="2000" dirty="0" smtClean="0"/>
              <a:t>. На самом  деле </a:t>
            </a:r>
            <a:r>
              <a:rPr lang="ru-RU" sz="2000" b="1" dirty="0"/>
              <a:t>и</a:t>
            </a:r>
            <a:r>
              <a:rPr lang="ru-RU" sz="2000" b="1" dirty="0" smtClean="0"/>
              <a:t>слам</a:t>
            </a:r>
            <a:r>
              <a:rPr lang="ru-RU" sz="2000" dirty="0" smtClean="0"/>
              <a:t> призывает к </a:t>
            </a:r>
            <a:r>
              <a:rPr lang="ru-RU" sz="2000" b="1" dirty="0" smtClean="0"/>
              <a:t>мягкости</a:t>
            </a:r>
            <a:r>
              <a:rPr lang="ru-RU" sz="2000" dirty="0" smtClean="0"/>
              <a:t> и </a:t>
            </a:r>
            <a:r>
              <a:rPr lang="ru-RU" sz="2000" b="1" dirty="0" smtClean="0"/>
              <a:t>милосердию </a:t>
            </a:r>
            <a:br>
              <a:rPr lang="ru-RU" sz="2000" b="1" dirty="0" smtClean="0"/>
            </a:br>
            <a:r>
              <a:rPr lang="ru-RU" sz="2000" b="1" dirty="0" smtClean="0"/>
              <a:t>  </a:t>
            </a:r>
            <a:r>
              <a:rPr lang="ru-RU" sz="2000" dirty="0" smtClean="0"/>
              <a:t>ко всем людям независимо от </a:t>
            </a:r>
            <a:r>
              <a:rPr lang="ru-RU" sz="2000" b="1" dirty="0" smtClean="0"/>
              <a:t>национальности </a:t>
            </a:r>
            <a:r>
              <a:rPr lang="ru-RU" sz="2000" dirty="0" smtClean="0"/>
              <a:t>и </a:t>
            </a:r>
            <a:r>
              <a:rPr lang="ru-RU" sz="2000" b="1" dirty="0" smtClean="0"/>
              <a:t>вероисповедания</a:t>
            </a:r>
            <a:br>
              <a:rPr lang="ru-RU" sz="2000" b="1" dirty="0" smtClean="0"/>
            </a:b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                                                                                                                                                 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\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               </a:t>
            </a:r>
            <a:r>
              <a:rPr lang="ru-RU" sz="1400" b="1" dirty="0" smtClean="0"/>
              <a:t>Пророк Мухаммад </a:t>
            </a:r>
            <a:r>
              <a:rPr lang="ru-RU" sz="1400" dirty="0" smtClean="0"/>
              <a:t>(мир ему), будучи примером для всех мусульман,  за всю жизнь </a:t>
            </a:r>
            <a:r>
              <a:rPr lang="ru-RU" sz="1400" b="1" dirty="0" smtClean="0"/>
              <a:t>не лишил жизни</a:t>
            </a:r>
            <a:br>
              <a:rPr lang="ru-RU" sz="1400" b="1" dirty="0" smtClean="0"/>
            </a:br>
            <a:r>
              <a:rPr lang="ru-RU" sz="1400" b="1" dirty="0" smtClean="0"/>
              <a:t>                       </a:t>
            </a:r>
            <a:r>
              <a:rPr lang="ru-RU" sz="1400" dirty="0" smtClean="0"/>
              <a:t>ни  одного человека, а его благородное отношение к иноверцам </a:t>
            </a:r>
            <a:r>
              <a:rPr lang="ru-RU" sz="1400" b="1" dirty="0" smtClean="0"/>
              <a:t>завоевывало их сердца</a:t>
            </a:r>
            <a:endParaRPr lang="ru-RU" sz="1400" dirty="0"/>
          </a:p>
        </p:txBody>
      </p:sp>
      <p:pic>
        <p:nvPicPr>
          <p:cNvPr id="19" name="Рисунок 18" descr="QT_IODe5rO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276" y="1375427"/>
            <a:ext cx="4771510" cy="4061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4ebTmim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3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sovet_alimov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145" y="2042723"/>
            <a:ext cx="8544590" cy="259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7" y="4082958"/>
            <a:ext cx="3702024" cy="2364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966" y="863777"/>
            <a:ext cx="10097074" cy="1037057"/>
          </a:xfrm>
        </p:spPr>
        <p:txBody>
          <a:bodyPr>
            <a:normAutofit fontScale="90000"/>
          </a:bodyPr>
          <a:lstStyle/>
          <a:p>
            <a:r>
              <a:rPr lang="ru-RU" sz="22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молодежи сегодня необходимо понимать, что посредством интернета и одной литературы или уличного общения  невозможно быть разборчивыми в данных понятиях, поэтому необходимо брать знания по данным вопросам у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компетентных ученых: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теологов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богослов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призыв приводит к добру и созиданию</a:t>
            </a:r>
            <a:r>
              <a:rPr lang="ru-RU" sz="2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4ebTmim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  <p:pic>
        <p:nvPicPr>
          <p:cNvPr id="7" name="Рисунок 6" descr="fev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9976" y="4224847"/>
            <a:ext cx="3519054" cy="2364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796" y="4082958"/>
            <a:ext cx="4433454" cy="2395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03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06" y="1814281"/>
            <a:ext cx="8140109" cy="438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489162"/>
            <a:ext cx="4327590" cy="220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88" y="1653172"/>
            <a:ext cx="3729511" cy="2384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385" y="424823"/>
            <a:ext cx="10206892" cy="16398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35.Просвещенность и доброе отношение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окружающим</a:t>
            </a:r>
          </a:p>
          <a:p>
            <a:pPr marL="0" indent="0" algn="ctr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именно то , что позволит нам  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формировать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вокруг себя </a:t>
            </a:r>
            <a:r>
              <a:rPr lang="ru-RU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атмосферу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0" indent="0" algn="ctr">
              <a:buNone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Мирного Дагестана 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5" y="4049481"/>
            <a:ext cx="3764282" cy="2509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ebTmim1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  <p:pic>
        <p:nvPicPr>
          <p:cNvPr id="10" name="Рисунок 9" descr="bratstvo_v_islam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857" y="3757630"/>
            <a:ext cx="3360056" cy="275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36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997" y="2063804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 smtClean="0"/>
              <a:t>36. Идея, разработка, дизайн: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отдел гражданско-патриотического и</a:t>
            </a:r>
            <a:br>
              <a:rPr lang="ru-RU" sz="2000" dirty="0" smtClean="0"/>
            </a:br>
            <a:r>
              <a:rPr lang="ru-RU" sz="2000" dirty="0" smtClean="0"/>
              <a:t> духовно-нравственного воспитания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Министерства по делам молодежи Республики Дагестан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22977" y="2545118"/>
            <a:ext cx="39372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600" b="1" dirty="0" smtClean="0"/>
          </a:p>
          <a:p>
            <a:r>
              <a:rPr lang="ru-RU" sz="1600" dirty="0" smtClean="0"/>
              <a:t>  Просветительский портал проекта:</a:t>
            </a:r>
          </a:p>
          <a:p>
            <a:r>
              <a:rPr lang="ru-RU" sz="1600" b="1" dirty="0" smtClean="0"/>
              <a:t>               </a:t>
            </a:r>
            <a:r>
              <a:rPr lang="ru-RU" sz="1600" b="1" dirty="0" err="1" smtClean="0"/>
              <a:t>мирныйдагестан.рф</a:t>
            </a:r>
            <a:endParaRPr lang="ru-RU" sz="1600" b="1" dirty="0"/>
          </a:p>
        </p:txBody>
      </p:sp>
      <p:pic>
        <p:nvPicPr>
          <p:cNvPr id="6" name="Рисунок 5" descr="4ebTmim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3425" y="537756"/>
            <a:ext cx="511628" cy="5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raguddin\Downloads\IMG-20150808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70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57" y="800685"/>
            <a:ext cx="6814943" cy="5173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17" y="4564838"/>
            <a:ext cx="3221711" cy="2147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r="-82"/>
          <a:stretch/>
        </p:blipFill>
        <p:spPr>
          <a:xfrm>
            <a:off x="5586530" y="4268587"/>
            <a:ext cx="3101025" cy="2056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286" y="897298"/>
            <a:ext cx="11979889" cy="2796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4. великолепие </a:t>
            </a:r>
            <a:r>
              <a:rPr lang="ru-RU" dirty="0"/>
              <a:t>и</a:t>
            </a:r>
            <a:r>
              <a:rPr lang="ru-RU" b="1" dirty="0"/>
              <a:t> разнообразие</a:t>
            </a:r>
          </a:p>
          <a:p>
            <a:pPr marL="0" indent="0">
              <a:buNone/>
            </a:pP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Бархан </a:t>
            </a:r>
            <a:r>
              <a:rPr lang="ru-RU" sz="1200" u="sng" dirty="0" err="1" smtClean="0"/>
              <a:t>Сарыкум</a:t>
            </a:r>
            <a:r>
              <a:rPr lang="ru-RU" sz="1200" u="sng" dirty="0" smtClean="0"/>
              <a:t> 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260 м.) - самый большой в Евразии</a:t>
            </a:r>
          </a:p>
          <a:p>
            <a:pPr marL="0" indent="0">
              <a:buNone/>
            </a:pP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Водопад </a:t>
            </a:r>
            <a:r>
              <a:rPr lang="ru-RU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Тобот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м.) - самый высокий однокаскадный водопад  в Европе</a:t>
            </a:r>
            <a:endParaRPr lang="ru-RU" sz="12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1200" i="1" dirty="0"/>
              <a:t>Е</a:t>
            </a:r>
            <a:r>
              <a:rPr lang="ru-RU" sz="1200" i="1" dirty="0" smtClean="0"/>
              <a:t>динственный </a:t>
            </a:r>
            <a:r>
              <a:rPr lang="ru-RU" sz="1200" i="1" dirty="0"/>
              <a:t>в России субтропический лиановый лес в дельте </a:t>
            </a:r>
            <a:r>
              <a:rPr lang="ru-RU" sz="1200" i="1" dirty="0" smtClean="0"/>
              <a:t>реки </a:t>
            </a:r>
            <a:r>
              <a:rPr lang="ru-RU" sz="1200" i="1" u="sng" dirty="0" smtClean="0"/>
              <a:t>Самур</a:t>
            </a:r>
          </a:p>
          <a:p>
            <a:pPr marL="0" indent="0">
              <a:buNone/>
            </a:pPr>
            <a:r>
              <a:rPr lang="ru-RU" sz="1200" dirty="0" err="1"/>
              <a:t>Сулакский</a:t>
            </a:r>
            <a:r>
              <a:rPr lang="ru-RU" sz="1200" dirty="0"/>
              <a:t> </a:t>
            </a:r>
            <a:r>
              <a:rPr lang="ru-RU" sz="1200" dirty="0" smtClean="0"/>
              <a:t> каньон, </a:t>
            </a:r>
            <a:r>
              <a:rPr lang="ru-RU" sz="1200" dirty="0"/>
              <a:t>по глубине превышающий знаменитый </a:t>
            </a:r>
            <a:r>
              <a:rPr lang="ru-RU" sz="1200" dirty="0" smtClean="0"/>
              <a:t>Колорадский</a:t>
            </a:r>
          </a:p>
          <a:p>
            <a:pPr marL="0" indent="0">
              <a:buNone/>
            </a:pPr>
            <a:r>
              <a:rPr lang="ru-RU" sz="1200" dirty="0" smtClean="0"/>
              <a:t>Самое большое на Северном </a:t>
            </a:r>
            <a:r>
              <a:rPr lang="ru-RU" sz="1200" dirty="0"/>
              <a:t>Кавказе горное озеро </a:t>
            </a:r>
            <a:r>
              <a:rPr lang="ru-RU" sz="1200" dirty="0" err="1" smtClean="0"/>
              <a:t>Казеной-Ам</a:t>
            </a:r>
            <a:r>
              <a:rPr lang="ru-RU" sz="1200" dirty="0" smtClean="0"/>
              <a:t> и т.д.</a:t>
            </a:r>
          </a:p>
          <a:p>
            <a:pPr marL="0" indent="0">
              <a:buNone/>
            </a:pP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Площадь -      50.3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м2</a:t>
            </a:r>
          </a:p>
          <a:p>
            <a:pPr marL="0" indent="0">
              <a:buNone/>
            </a:pPr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Население -  3млн </a:t>
            </a:r>
          </a:p>
          <a:p>
            <a:pPr marL="0" indent="0">
              <a:buNone/>
            </a:pPr>
            <a:endParaRPr lang="ru-RU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81" y="2873707"/>
            <a:ext cx="2862322" cy="1920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01" y="4580322"/>
            <a:ext cx="3259731" cy="2147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73" y="4291554"/>
            <a:ext cx="2524025" cy="2321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82" y="2295375"/>
            <a:ext cx="2053640" cy="255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40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4" y="202631"/>
            <a:ext cx="7754420" cy="5815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590" y="1185333"/>
            <a:ext cx="6064949" cy="52144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14" y="325021"/>
            <a:ext cx="3627573" cy="802867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2000" dirty="0" smtClean="0"/>
              <a:t>5. </a:t>
            </a:r>
            <a:r>
              <a:rPr lang="ru-RU" sz="2000" b="1" dirty="0" smtClean="0"/>
              <a:t>Искусство</a:t>
            </a:r>
            <a:r>
              <a:rPr lang="ru-RU" sz="2000" dirty="0" smtClean="0"/>
              <a:t> </a:t>
            </a:r>
            <a:r>
              <a:rPr lang="ru-RU" sz="2000" dirty="0"/>
              <a:t>и</a:t>
            </a:r>
            <a:r>
              <a:rPr lang="ru-RU" sz="2000" b="1" dirty="0"/>
              <a:t> </a:t>
            </a:r>
            <a:r>
              <a:rPr lang="ru-RU" sz="2000" b="1" dirty="0" smtClean="0"/>
              <a:t>промыслы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>	</a:t>
            </a:r>
            <a:r>
              <a:rPr lang="ru-RU" sz="1600" dirty="0" smtClean="0"/>
              <a:t>				</a:t>
            </a:r>
            <a:br>
              <a:rPr lang="ru-RU" sz="1600" dirty="0" smtClean="0"/>
            </a:br>
            <a:r>
              <a:rPr lang="ru-RU" sz="1600" dirty="0" smtClean="0"/>
              <a:t>	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62" y="2222788"/>
            <a:ext cx="3070257" cy="202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278119" y="143003"/>
            <a:ext cx="4024093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Архитектура,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</a:t>
            </a:r>
            <a:r>
              <a:rPr lang="ru-RU" sz="1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овроткачество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endParaRPr lang="ru-RU" sz="1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ru-RU" sz="1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Керамика, инкрустация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 </a:t>
            </a:r>
            <a:r>
              <a:rPr lang="ru-RU" sz="1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дереву                                           </a:t>
            </a:r>
          </a:p>
          <a:p>
            <a:r>
              <a:rPr lang="ru-RU" sz="1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Ювелирные изделия,</a:t>
            </a:r>
          </a:p>
          <a:p>
            <a:r>
              <a:rPr lang="ru-RU" sz="1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резьба по камню </a:t>
            </a:r>
            <a:endParaRPr lang="ru-RU" sz="1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9" y="4314983"/>
            <a:ext cx="2784086" cy="2088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r="9555" b="4766"/>
          <a:stretch/>
        </p:blipFill>
        <p:spPr>
          <a:xfrm>
            <a:off x="3334135" y="4321766"/>
            <a:ext cx="2293477" cy="218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4" y="2937933"/>
            <a:ext cx="1969271" cy="1307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98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1" y="4524336"/>
            <a:ext cx="2033749" cy="203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697" y="15690"/>
            <a:ext cx="4345129" cy="1062780"/>
          </a:xfrm>
        </p:spPr>
        <p:txBody>
          <a:bodyPr/>
          <a:lstStyle/>
          <a:p>
            <a:r>
              <a:rPr lang="ru-RU" sz="1600" b="1" dirty="0" smtClean="0"/>
              <a:t>   </a:t>
            </a:r>
            <a:r>
              <a:rPr lang="ru-RU" sz="1600" b="1" dirty="0" err="1" smtClean="0"/>
              <a:t>Эко</a:t>
            </a:r>
            <a:r>
              <a:rPr lang="ru-RU" sz="1600" dirty="0" err="1" smtClean="0"/>
              <a:t>продукция</a:t>
            </a:r>
            <a:r>
              <a:rPr lang="ru-RU" sz="1600" dirty="0" smtClean="0"/>
              <a:t>, </a:t>
            </a:r>
            <a:r>
              <a:rPr lang="ru-RU" sz="1600" b="1" dirty="0" smtClean="0"/>
              <a:t>кулинария</a:t>
            </a:r>
            <a:r>
              <a:rPr lang="ru-RU" sz="2000" b="1" dirty="0" smtClean="0"/>
              <a:t>…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34" y="1404558"/>
            <a:ext cx="6158131" cy="4089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7" y="3264669"/>
            <a:ext cx="2548813" cy="1699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1" y="918800"/>
            <a:ext cx="3071850" cy="257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25" y="3624687"/>
            <a:ext cx="2311022" cy="1389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23" y="4799813"/>
            <a:ext cx="2711871" cy="1423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076" y="2291213"/>
            <a:ext cx="2138395" cy="160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66" y="3986734"/>
            <a:ext cx="2679484" cy="1507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107" y="5546653"/>
            <a:ext cx="2775364" cy="104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10" y="610811"/>
            <a:ext cx="2306951" cy="158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47" y="4591121"/>
            <a:ext cx="3839077" cy="201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1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373" y="66472"/>
            <a:ext cx="9329582" cy="1899137"/>
          </a:xfrm>
        </p:spPr>
        <p:txBody>
          <a:bodyPr/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Поэзия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нашего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Произведения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Расула Гамзатова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переведены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языках народов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мира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Содержимое 18" descr="Рисунок2trt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5312" y="3836280"/>
            <a:ext cx="1634744" cy="2615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96" y="351767"/>
            <a:ext cx="3943925" cy="2918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94" y="3793943"/>
            <a:ext cx="1884627" cy="266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30" y="3793943"/>
            <a:ext cx="1928862" cy="266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189164" y="6408656"/>
            <a:ext cx="178606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cap="none" spc="0" dirty="0" err="1" smtClean="0">
                <a:ln w="50800"/>
                <a:effectLst/>
              </a:rPr>
              <a:t>Омарла</a:t>
            </a:r>
            <a:r>
              <a:rPr lang="ru-RU" sz="1400" b="1" cap="none" spc="0" dirty="0" smtClean="0">
                <a:ln w="50800"/>
                <a:effectLst/>
              </a:rPr>
              <a:t> </a:t>
            </a:r>
            <a:r>
              <a:rPr lang="ru-RU" sz="1400" cap="none" spc="0" dirty="0" err="1" smtClean="0">
                <a:ln w="50800"/>
                <a:effectLst/>
              </a:rPr>
              <a:t>Батырай</a:t>
            </a:r>
            <a:endParaRPr lang="ru-RU" sz="1400" cap="none" spc="0" dirty="0">
              <a:ln w="50800"/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563640" y="6403326"/>
            <a:ext cx="11993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tx2"/>
                </a:solidFill>
              </a:rPr>
              <a:t>Ирчи</a:t>
            </a:r>
            <a:r>
              <a:rPr lang="ru-RU" sz="1400" dirty="0" smtClean="0">
                <a:solidFill>
                  <a:schemeClr val="tx2"/>
                </a:solidFill>
              </a:rPr>
              <a:t> Казак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797042" y="3211169"/>
            <a:ext cx="1183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Сулейман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Стальский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16" name="Рисунок 15" descr="Рисунок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67" y="2048264"/>
            <a:ext cx="4449218" cy="439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7962164" y="3211169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Абуталиб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Гафуров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56443" y="3230405"/>
            <a:ext cx="955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Цадаса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Гамзат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34298" y="6403326"/>
            <a:ext cx="1188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tx2"/>
                </a:solidFill>
              </a:rPr>
              <a:t>Етим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Эмин</a:t>
            </a:r>
            <a:endParaRPr lang="ru-RU" sz="1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3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7" y="792924"/>
            <a:ext cx="1479818" cy="169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400" y="2367463"/>
            <a:ext cx="2337452" cy="3604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6445" y="5457527"/>
            <a:ext cx="10017211" cy="582272"/>
          </a:xfrm>
        </p:spPr>
        <p:txBody>
          <a:bodyPr>
            <a:normAutofit fontScale="90000"/>
          </a:bodyPr>
          <a:lstStyle/>
          <a:p>
            <a:r>
              <a:rPr lang="ru-RU" sz="1800" b="1" dirty="0" err="1" smtClean="0"/>
              <a:t>Назир</a:t>
            </a:r>
            <a:r>
              <a:rPr lang="ru-RU" sz="1800" dirty="0" smtClean="0"/>
              <a:t> из </a:t>
            </a:r>
            <a:r>
              <a:rPr lang="ru-RU" sz="1800" dirty="0" err="1" smtClean="0"/>
              <a:t>Доргели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100" dirty="0" smtClean="0"/>
              <a:t>собрал </a:t>
            </a:r>
            <a:r>
              <a:rPr lang="ru-RU" sz="1100" dirty="0" smtClean="0">
                <a:solidFill>
                  <a:schemeClr val="tx1"/>
                </a:solidFill>
              </a:rPr>
              <a:t>словарь биографий  230  дагестанских учёных </a:t>
            </a:r>
            <a:r>
              <a:rPr lang="ru-RU" sz="1100" dirty="0" smtClean="0">
                <a:solidFill>
                  <a:schemeClr val="tx1"/>
                </a:solidFill>
                <a:hlinkClick r:id="rId4" tooltip="X"/>
              </a:rPr>
              <a:t>X</a:t>
            </a:r>
            <a:r>
              <a:rPr lang="ru-RU" sz="1100" dirty="0" smtClean="0">
                <a:solidFill>
                  <a:schemeClr val="tx1"/>
                </a:solidFill>
              </a:rPr>
              <a:t>-</a:t>
            </a:r>
            <a:r>
              <a:rPr lang="ru-RU" sz="1100" dirty="0" smtClean="0">
                <a:solidFill>
                  <a:schemeClr val="tx1"/>
                </a:solidFill>
                <a:hlinkClick r:id="rId5" tooltip="XX век"/>
              </a:rPr>
              <a:t>XX веков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br>
              <a:rPr lang="ru-RU" sz="1100" dirty="0" smtClean="0">
                <a:solidFill>
                  <a:schemeClr val="tx1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«</a:t>
            </a:r>
            <a:r>
              <a:rPr lang="ru-RU" sz="1100" i="1" dirty="0">
                <a:solidFill>
                  <a:schemeClr val="tx1"/>
                </a:solidFill>
              </a:rPr>
              <a:t>Услада умов в биографиях </a:t>
            </a:r>
            <a:r>
              <a:rPr lang="ru-RU" sz="1100" i="1" dirty="0" smtClean="0">
                <a:solidFill>
                  <a:schemeClr val="tx1"/>
                </a:solidFill>
              </a:rPr>
              <a:t>дагестанских учёных</a:t>
            </a:r>
            <a:r>
              <a:rPr lang="ru-RU" sz="1100" dirty="0">
                <a:solidFill>
                  <a:schemeClr val="tx1"/>
                </a:solidFill>
              </a:rPr>
              <a:t>» </a:t>
            </a:r>
            <a:r>
              <a:rPr lang="ru-RU" sz="1100" dirty="0" smtClean="0">
                <a:solidFill>
                  <a:schemeClr val="tx1"/>
                </a:solidFill>
              </a:rPr>
              <a:t/>
            </a:r>
            <a:br>
              <a:rPr lang="ru-RU" sz="1100" dirty="0" smtClean="0">
                <a:solidFill>
                  <a:schemeClr val="tx1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1930 </a:t>
            </a:r>
            <a:r>
              <a:rPr lang="ru-RU" sz="1100" dirty="0">
                <a:solidFill>
                  <a:schemeClr val="tx1"/>
                </a:solidFill>
              </a:rPr>
              <a:t>г.</a:t>
            </a: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         </a:t>
            </a:r>
            <a:r>
              <a:rPr lang="ru-RU" sz="1100" dirty="0" smtClean="0">
                <a:solidFill>
                  <a:schemeClr val="tx1"/>
                </a:solidFill>
              </a:rPr>
              <a:t>              Исторический факт: </a:t>
            </a:r>
            <a:br>
              <a:rPr lang="ru-RU" sz="1100" dirty="0" smtClean="0">
                <a:solidFill>
                  <a:schemeClr val="tx1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                                                                  Первое исламское учебное заведение  на всей территории Кавказа и России –</a:t>
            </a:r>
            <a:br>
              <a:rPr lang="ru-RU" sz="1100" dirty="0" smtClean="0">
                <a:solidFill>
                  <a:schemeClr val="tx1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                                                                                                     </a:t>
            </a:r>
            <a:r>
              <a:rPr lang="ru-RU" sz="1100" dirty="0" err="1" smtClean="0">
                <a:solidFill>
                  <a:schemeClr val="tx1"/>
                </a:solidFill>
              </a:rPr>
              <a:t>мадраса</a:t>
            </a:r>
            <a:r>
              <a:rPr lang="ru-RU" sz="1100" dirty="0" smtClean="0">
                <a:solidFill>
                  <a:schemeClr val="tx1"/>
                </a:solidFill>
              </a:rPr>
              <a:t> «</a:t>
            </a:r>
            <a:r>
              <a:rPr lang="ru-RU" sz="1100" dirty="0" err="1" smtClean="0">
                <a:solidFill>
                  <a:schemeClr val="tx1"/>
                </a:solidFill>
              </a:rPr>
              <a:t>Низамия</a:t>
            </a:r>
            <a:r>
              <a:rPr lang="ru-RU" sz="1100" dirty="0" smtClean="0">
                <a:solidFill>
                  <a:schemeClr val="tx1"/>
                </a:solidFill>
              </a:rPr>
              <a:t>» - было построено в дагестанском селе Цахур в 1075 году.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													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6445" y="1328749"/>
            <a:ext cx="6904955" cy="3562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 </a:t>
            </a:r>
            <a:r>
              <a:rPr lang="ru-RU" sz="1600" dirty="0" smtClean="0"/>
              <a:t>Русский учёный</a:t>
            </a:r>
            <a:r>
              <a:rPr lang="ru-RU" sz="1600" b="1" dirty="0" smtClean="0"/>
              <a:t> генерал </a:t>
            </a:r>
            <a:r>
              <a:rPr lang="ru-RU" sz="1600" b="1" dirty="0" err="1" smtClean="0"/>
              <a:t>Услар</a:t>
            </a:r>
            <a:r>
              <a:rPr lang="ru-RU" sz="1600" b="1" dirty="0" smtClean="0"/>
              <a:t> </a:t>
            </a:r>
            <a:r>
              <a:rPr lang="ru-RU" sz="1400" dirty="0" smtClean="0"/>
              <a:t>: </a:t>
            </a:r>
          </a:p>
          <a:p>
            <a:pPr marL="0" indent="0">
              <a:buNone/>
            </a:pPr>
            <a:r>
              <a:rPr lang="ru-RU" sz="1000" dirty="0" smtClean="0"/>
              <a:t>«Если сравнить население и 	число медресе в Дагестане того времени, уровень грамотности 	дагестанцев намного превышал уровень грамотности 	европейцев»     1839 г</a:t>
            </a:r>
            <a:endParaRPr lang="ru-RU" sz="1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доктор </a:t>
            </a:r>
            <a:r>
              <a:rPr lang="ru-RU" sz="1600" b="1" dirty="0" err="1" smtClean="0">
                <a:solidFill>
                  <a:schemeClr val="tx1"/>
                </a:solidFill>
              </a:rPr>
              <a:t>Абдулбасит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000" dirty="0" smtClean="0">
                <a:solidFill>
                  <a:schemeClr val="tx1"/>
                </a:solidFill>
              </a:rPr>
              <a:t>директор </a:t>
            </a:r>
            <a:r>
              <a:rPr lang="ru-RU" sz="1000" dirty="0">
                <a:solidFill>
                  <a:schemeClr val="tx1"/>
                </a:solidFill>
              </a:rPr>
              <a:t>центра </a:t>
            </a:r>
            <a:r>
              <a:rPr lang="ru-RU" sz="1000" dirty="0" smtClean="0">
                <a:solidFill>
                  <a:schemeClr val="tx1"/>
                </a:solidFill>
              </a:rPr>
              <a:t>исследований </a:t>
            </a:r>
            <a:r>
              <a:rPr lang="ru-RU" sz="1000" dirty="0">
                <a:solidFill>
                  <a:schemeClr val="tx1"/>
                </a:solidFill>
              </a:rPr>
              <a:t>и изучения </a:t>
            </a:r>
            <a:r>
              <a:rPr lang="ru-RU" sz="1000" dirty="0" smtClean="0">
                <a:solidFill>
                  <a:schemeClr val="tx1"/>
                </a:solidFill>
              </a:rPr>
              <a:t>Медины</a:t>
            </a:r>
            <a:r>
              <a:rPr lang="ru-RU" sz="1000" dirty="0" smtClean="0"/>
              <a:t>: </a:t>
            </a:r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r>
              <a:rPr lang="ru-RU" sz="1000" dirty="0" smtClean="0"/>
              <a:t> «….</a:t>
            </a:r>
            <a:r>
              <a:rPr lang="ru-RU" sz="1000" dirty="0" err="1" smtClean="0"/>
              <a:t>Абдурахман</a:t>
            </a:r>
            <a:r>
              <a:rPr lang="ru-RU" sz="1000" dirty="0" smtClean="0"/>
              <a:t> </a:t>
            </a:r>
            <a:r>
              <a:rPr lang="ru-RU" sz="1000" dirty="0" err="1"/>
              <a:t>Ансари</a:t>
            </a:r>
            <a:r>
              <a:rPr lang="ru-RU" sz="1000" dirty="0"/>
              <a:t>, </a:t>
            </a:r>
            <a:r>
              <a:rPr lang="ru-RU" sz="1000" dirty="0" smtClean="0"/>
              <a:t>автор </a:t>
            </a:r>
            <a:r>
              <a:rPr lang="ru-RU" sz="1000" dirty="0"/>
              <a:t>сочинения об обитателях этого </a:t>
            </a:r>
            <a:r>
              <a:rPr lang="ru-RU" sz="1000" dirty="0" smtClean="0"/>
              <a:t>города, живших здесь начиная с 19 века, называет дагестанские дома в Медине  </a:t>
            </a:r>
            <a:r>
              <a:rPr lang="ru-RU" sz="1000" dirty="0"/>
              <a:t>обителями науки и </a:t>
            </a:r>
            <a:r>
              <a:rPr lang="ru-RU" sz="1000" dirty="0" smtClean="0"/>
              <a:t>этики...» </a:t>
            </a: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 smtClean="0"/>
          </a:p>
          <a:p>
            <a:pPr marL="0" indent="0" algn="r">
              <a:buNone/>
            </a:pPr>
            <a:r>
              <a:rPr lang="ru-RU" sz="1400" dirty="0" smtClean="0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9999" y="376199"/>
            <a:ext cx="100253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/>
              <a:t>Уровень </a:t>
            </a:r>
            <a:r>
              <a:rPr lang="ru-RU" sz="2000" b="1" dirty="0" smtClean="0"/>
              <a:t>грамотности </a:t>
            </a:r>
            <a:r>
              <a:rPr lang="ru-RU" sz="2000" dirty="0" smtClean="0"/>
              <a:t> </a:t>
            </a:r>
            <a:r>
              <a:rPr lang="ru-RU" sz="2000" dirty="0"/>
              <a:t>среди </a:t>
            </a:r>
            <a:r>
              <a:rPr lang="ru-RU" sz="2000" b="1" dirty="0"/>
              <a:t>населения </a:t>
            </a:r>
            <a:r>
              <a:rPr lang="ru-RU" sz="2000" b="1" dirty="0" smtClean="0"/>
              <a:t>Дагестана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всегда был на </a:t>
            </a:r>
            <a:r>
              <a:rPr lang="ru-RU" sz="2000" b="1" dirty="0"/>
              <a:t>высоком</a:t>
            </a:r>
            <a:r>
              <a:rPr lang="ru-RU" sz="2000" dirty="0"/>
              <a:t> </a:t>
            </a:r>
            <a:r>
              <a:rPr lang="ru-RU" sz="2000" b="1" dirty="0" smtClean="0"/>
              <a:t>уровне</a:t>
            </a:r>
            <a:endParaRPr lang="ru-RU" sz="2000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7" y="2647414"/>
            <a:ext cx="1484602" cy="172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8" y="4529840"/>
            <a:ext cx="1479818" cy="2075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2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25" y="1259320"/>
            <a:ext cx="7645497" cy="409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503" y="272868"/>
            <a:ext cx="5511926" cy="786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И</a:t>
            </a:r>
            <a:r>
              <a:rPr lang="ru-RU" b="1" dirty="0" smtClean="0">
                <a:solidFill>
                  <a:schemeClr val="tx1"/>
                </a:solidFill>
              </a:rPr>
              <a:t>стория</a:t>
            </a:r>
            <a:r>
              <a:rPr lang="ru-RU" dirty="0" smtClean="0">
                <a:solidFill>
                  <a:schemeClr val="tx1"/>
                </a:solidFill>
              </a:rPr>
              <a:t>, которой стоит </a:t>
            </a:r>
            <a:r>
              <a:rPr lang="ru-RU" b="1" dirty="0" smtClean="0">
                <a:solidFill>
                  <a:schemeClr val="tx1"/>
                </a:solidFill>
              </a:rPr>
              <a:t>гордиться</a:t>
            </a:r>
          </a:p>
          <a:p>
            <a:pPr marL="0" indent="0">
              <a:buNone/>
            </a:pPr>
            <a:r>
              <a:rPr lang="ru-RU" sz="1600" dirty="0" smtClean="0"/>
              <a:t>	 </a:t>
            </a:r>
          </a:p>
        </p:txBody>
      </p:sp>
      <p:pic>
        <p:nvPicPr>
          <p:cNvPr id="14" name="Рисунок 13" descr="11100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83" y="1666852"/>
            <a:ext cx="2868677" cy="1673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3" y="3458712"/>
            <a:ext cx="3315481" cy="2362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166" y="3764747"/>
            <a:ext cx="2399509" cy="2371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50732" y="1143632"/>
            <a:ext cx="2807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/>
              <a:t>    Участие в 1-й </a:t>
            </a:r>
            <a:r>
              <a:rPr lang="ru-RU" sz="1200" spc="150" dirty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Мировой</a:t>
            </a:r>
            <a:r>
              <a:rPr lang="ru-RU" sz="1200" dirty="0" smtClean="0"/>
              <a:t>  войне</a:t>
            </a:r>
          </a:p>
          <a:p>
            <a:pPr algn="ctr"/>
            <a:r>
              <a:rPr lang="ru-RU" sz="1200" dirty="0" smtClean="0"/>
              <a:t>    Конного полка  «Дикая дивизия»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3728" y="5904971"/>
            <a:ext cx="400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Победа в Великой Отечественной </a:t>
            </a:r>
            <a:r>
              <a:rPr lang="ru-RU" sz="1200" dirty="0" smtClean="0"/>
              <a:t>войне 1941-1945 годов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536873" y="6135803"/>
            <a:ext cx="3394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ctr"/>
            <a:r>
              <a:rPr lang="ru-RU" sz="1200" dirty="0" smtClean="0"/>
              <a:t>Отпор бандформированиям                              в </a:t>
            </a:r>
            <a:r>
              <a:rPr lang="ru-RU" sz="1200" dirty="0"/>
              <a:t>1999 году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486774" y="969650"/>
            <a:ext cx="30251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/>
              <a:t>Кавказские войны за независимость</a:t>
            </a:r>
          </a:p>
        </p:txBody>
      </p:sp>
    </p:spTree>
    <p:extLst>
      <p:ext uri="{BB962C8B-B14F-4D97-AF65-F5344CB8AC3E}">
        <p14:creationId xmlns:p14="http://schemas.microsoft.com/office/powerpoint/2010/main" val="289255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TM03457485[[fn=Сетка]]</Template>
  <TotalTime>20899</TotalTime>
  <Words>796</Words>
  <Application>Microsoft Office PowerPoint</Application>
  <PresentationFormat>Широкоэкранный</PresentationFormat>
  <Paragraphs>144</Paragraphs>
  <Slides>37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FangSong</vt:lpstr>
      <vt:lpstr>Arial</vt:lpstr>
      <vt:lpstr>Calibri</vt:lpstr>
      <vt:lpstr>Century Gothic</vt:lpstr>
      <vt:lpstr>DaunPenh</vt:lpstr>
      <vt:lpstr>Gabriola</vt:lpstr>
      <vt:lpstr>LilyUPC</vt:lpstr>
      <vt:lpstr>Tahoma</vt:lpstr>
      <vt:lpstr>Сетка</vt:lpstr>
      <vt:lpstr>                                                                                                                  Министерство по делам молодежи Республики Дагестан                                           просветительский проект :  Мирный   Дагестан </vt:lpstr>
      <vt:lpstr>2. Что мы знаем о Дагестане?...</vt:lpstr>
      <vt:lpstr>3. край с многовековой историей, устоявшимися  ценностями, уникальной природой,  и добрыми,  талантливыми людьми</vt:lpstr>
      <vt:lpstr>Презентация PowerPoint</vt:lpstr>
      <vt:lpstr>   5. Искусство и промыслы         </vt:lpstr>
      <vt:lpstr>   Экопродукция, кулинария…</vt:lpstr>
      <vt:lpstr>Поэзия нашего края  Произведения Расула Гамзатова        переведены на 70 языках народов мира </vt:lpstr>
      <vt:lpstr>Назир из Доргели  собрал словарь биографий  230  дагестанских учёных X-XX веков   «Услада умов в биографиях дагестанских учёных»  1930 г.                          Исторический факт:                                                                    Первое исламское учебное заведение  на всей территории Кавказа и России –                                                                                                      мадраса «Низамия» - было построено в дагестанском селе Цахур в 1075 году.              </vt:lpstr>
      <vt:lpstr>Презентация PowerPoint</vt:lpstr>
      <vt:lpstr>10. Именно  знание истории своего рода, местности, края, страны формируют в нас образ и понимание своей культурной особенности в контексте общероссийской и мировой  культуры, определяют нам ориентиры, чувство достоинства и уверенности в завтрашнем дне…</vt:lpstr>
      <vt:lpstr>Презентация PowerPoint</vt:lpstr>
      <vt:lpstr>12.на одной памяти предыдущих лет нам будет тяжело двигаться вперед и вести за собой младшее поколение, поэтому нужны и современные примеры </vt:lpstr>
      <vt:lpstr>В каждое столетие в Дагестане рождаются достойные  личности, формирующие  достойную  историю нашего края  в различных сферах.  Есть подобные примеры  и сегодня среди нас, …                   </vt:lpstr>
      <vt:lpstr>14.Все же, к сожалению, реалии сегодняшней  жизни не совсем радужны, и несмотря на такое наследие, возможности и перспективу, мы наблюдаем вокруг себя все новые и новые угрозы современности. В определенных случаях не просто наблюдаем, а становимся даже жертвами.</vt:lpstr>
      <vt:lpstr>15. Имея такое достояние, все же существует  риск потери наших ценностей, поскольку Дагестан, как и весь Кавказ, находится в поле геополитических интересов мировых держав.        Причины: «Шелковый путь» из Азии в Европу, пролегавший через территорию Дагестана, и возможность владения двумя морями - Черным и Каспийским.    </vt:lpstr>
      <vt:lpstr> </vt:lpstr>
      <vt:lpstr>Презентация PowerPoint</vt:lpstr>
      <vt:lpstr>18. Последствия губительны и нет никакой перспективы в будущем- ни здоровья, ни семьи, ни карьеры……</vt:lpstr>
      <vt:lpstr>19. Но есть еще более опасные, глобальные угрозы, определения и причины возникновения которых до сих пор выясняются учеными.  Попробуем и мы ознакомиться и разобраться в их причинах…</vt:lpstr>
      <vt:lpstr>20. Радикальные идеологии… фашизм и экстремизм – две звенья одной цепи</vt:lpstr>
      <vt:lpstr>Презентация PowerPoint</vt:lpstr>
      <vt:lpstr>Презентация PowerPoint</vt:lpstr>
      <vt:lpstr>                              23. ХХI век - век глобализации   Глобализация  -  процесс всемирной экономической, политической,    культурной и религиозной интеграции и унификации….                                                                                                                                      </vt:lpstr>
      <vt:lpstr> 24. В этих условиях ислам, как мировоззрение, стал ускоренно                       распространяться во всем мире                                                          За последние 20 лет                            количество мусульман                     выросло на 400 млн. человек                        Сегодня количество                         мусульман в мире                         составляет около                         1.5 млрд человек,                         это примерно 23%                         населения Земли</vt:lpstr>
      <vt:lpstr>25. Следствием распространения ислама является:  Высокая рождаемость              Мухаммад Али - чемпион мира по боксу  обращение в ислам  в мусульманских семьях                                                                                    людей со всего мира                          Жак-Ив Кусто - исследователь               </vt:lpstr>
      <vt:lpstr>26.Однако определенным геополитическим силам         не нравится такое положение вещей!              Поставлена задача дискредитации ислама, руками самих мусульман      продемонстрировав мусульман в негативном свете,   втянув их в бесконечные войны и конфликты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После совершенных терактов по мировым СМИ передают: «Исламские террористы захватили детей, взорвали дом». У населения  искусственно формируется мнение о том, что Ислам есть зло!    </vt:lpstr>
      <vt:lpstr>28. Реалии сегодняшнего дня – НЕ исламское и НЕ  государство ДАИШ… Форма образования данного квазигосударства , методы избрания правителя-халифа и способы казней мирных жителей не соответствуют фундаментальным нормам шариата.               Все авторитетные исламские ученые со всего мира резкой критикой так называемого «Исламского государства», заявляя, что действия группировки не имеют ничего общего с исламом и порочат образ мусульман.  </vt:lpstr>
      <vt:lpstr> 29. В итоге, все эти насильственные действия приводят  к исламофобии во всем мире, вызывая отторжение и страх  даже                                                                                                                                                                                      от внешнего вида и атрибутики мусульман        </vt:lpstr>
      <vt:lpstr>Презентация PowerPoint</vt:lpstr>
      <vt:lpstr>Презентация PowerPoint</vt:lpstr>
      <vt:lpstr>Презентация PowerPoint</vt:lpstr>
      <vt:lpstr> 33. На самом  деле ислам призывает к мягкости и милосердию    ко всем людям независимо от национальности и вероисповедания                                                                                                                                                          \                            Пророк Мухаммад (мир ему), будучи примером для всех мусульман,  за всю жизнь не лишил жизни                        ни  одного человека, а его благородное отношение к иноверцам завоевывало их сердца</vt:lpstr>
      <vt:lpstr>34. Для молодежи сегодня необходимо понимать, что посредством интернета и одной литературы или уличного общения  невозможно быть разборчивыми в данных понятиях, поэтому необходимо брать знания по данным вопросам у компетентных ученых: теологов , богослов,  чей призыв приводит к добру и созиданию </vt:lpstr>
      <vt:lpstr>Презентация PowerPoint</vt:lpstr>
      <vt:lpstr>36. Идея, разработка, дизайн:  отдел гражданско-патриотического и  духовно-нравственного воспитания   Министерства по делам молодежи Республики Дагестан                           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ПО ДЕЛАМ МОЛОДЕЖИ РД ОТДЕЛ ГРАЖДАНСКО-ПАТРИОТИЧЕСКОГО И ДУХОВНО-НРАВСТВЕННОГО ВОСПИТАНИЯ   КУРС СЕМИНАРОВ   МИРНЫЙ ДАГЕСТАН WWW.MIRNIY.DAGESTAN.RU</dc:title>
  <dc:creator>Mikail</dc:creator>
  <cp:lastModifiedBy>Admin</cp:lastModifiedBy>
  <cp:revision>849</cp:revision>
  <dcterms:created xsi:type="dcterms:W3CDTF">2015-02-12T08:36:06Z</dcterms:created>
  <dcterms:modified xsi:type="dcterms:W3CDTF">2019-10-07T12:54:42Z</dcterms:modified>
</cp:coreProperties>
</file>